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314" r:id="rId3"/>
    <p:sldId id="313" r:id="rId4"/>
    <p:sldId id="287" r:id="rId5"/>
    <p:sldId id="286" r:id="rId6"/>
    <p:sldId id="288" r:id="rId7"/>
    <p:sldId id="315" r:id="rId8"/>
    <p:sldId id="258" r:id="rId9"/>
    <p:sldId id="289" r:id="rId10"/>
    <p:sldId id="276" r:id="rId11"/>
    <p:sldId id="309" r:id="rId12"/>
    <p:sldId id="307" r:id="rId13"/>
    <p:sldId id="290" r:id="rId14"/>
    <p:sldId id="278" r:id="rId15"/>
    <p:sldId id="297" r:id="rId16"/>
    <p:sldId id="298" r:id="rId17"/>
    <p:sldId id="311" r:id="rId18"/>
    <p:sldId id="300" r:id="rId19"/>
    <p:sldId id="305" r:id="rId20"/>
    <p:sldId id="282" r:id="rId21"/>
    <p:sldId id="283" r:id="rId22"/>
    <p:sldId id="310" r:id="rId23"/>
    <p:sldId id="308" r:id="rId24"/>
    <p:sldId id="279" r:id="rId25"/>
    <p:sldId id="316" r:id="rId26"/>
    <p:sldId id="312" r:id="rId27"/>
    <p:sldId id="27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775" autoAdjust="0"/>
  </p:normalViewPr>
  <p:slideViewPr>
    <p:cSldViewPr snapToGrid="0">
      <p:cViewPr varScale="1">
        <p:scale>
          <a:sx n="66" d="100"/>
          <a:sy n="66"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E6FEC-7BCB-4C20-867D-5DCF49EFB765}" type="datetimeFigureOut">
              <a:rPr lang="zh-CN" altLang="en-US" smtClean="0"/>
              <a:t>2021/10/27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F8AE6-0319-4804-A90F-FCA8536337AE}" type="slidenum">
              <a:rPr lang="zh-CN" altLang="en-US" smtClean="0"/>
              <a:t>‹#›</a:t>
            </a:fld>
            <a:endParaRPr lang="zh-CN" altLang="en-US"/>
          </a:p>
        </p:txBody>
      </p:sp>
    </p:spTree>
    <p:extLst>
      <p:ext uri="{BB962C8B-B14F-4D97-AF65-F5344CB8AC3E}">
        <p14:creationId xmlns:p14="http://schemas.microsoft.com/office/powerpoint/2010/main" val="45282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FF8AE6-0319-4804-A90F-FCA8536337AE}" type="slidenum">
              <a:rPr lang="zh-CN" altLang="en-US" smtClean="0"/>
              <a:t>1</a:t>
            </a:fld>
            <a:endParaRPr lang="zh-CN" altLang="en-US"/>
          </a:p>
        </p:txBody>
      </p:sp>
    </p:spTree>
    <p:extLst>
      <p:ext uri="{BB962C8B-B14F-4D97-AF65-F5344CB8AC3E}">
        <p14:creationId xmlns:p14="http://schemas.microsoft.com/office/powerpoint/2010/main" val="338717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FF8AE6-0319-4804-A90F-FCA8536337AE}" type="slidenum">
              <a:rPr lang="zh-CN" altLang="en-US" smtClean="0"/>
              <a:t>2</a:t>
            </a:fld>
            <a:endParaRPr lang="zh-CN" altLang="en-US"/>
          </a:p>
        </p:txBody>
      </p:sp>
    </p:spTree>
    <p:extLst>
      <p:ext uri="{BB962C8B-B14F-4D97-AF65-F5344CB8AC3E}">
        <p14:creationId xmlns:p14="http://schemas.microsoft.com/office/powerpoint/2010/main" val="1472414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FF8AE6-0319-4804-A90F-FCA8536337AE}" type="slidenum">
              <a:rPr lang="zh-CN" altLang="en-US" smtClean="0"/>
              <a:t>3</a:t>
            </a:fld>
            <a:endParaRPr lang="zh-CN" altLang="en-US"/>
          </a:p>
        </p:txBody>
      </p:sp>
    </p:spTree>
    <p:extLst>
      <p:ext uri="{BB962C8B-B14F-4D97-AF65-F5344CB8AC3E}">
        <p14:creationId xmlns:p14="http://schemas.microsoft.com/office/powerpoint/2010/main" val="259508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8FF8AE6-0319-4804-A90F-FCA8536337AE}" type="slidenum">
              <a:rPr lang="zh-CN" altLang="en-US" smtClean="0"/>
              <a:t>5</a:t>
            </a:fld>
            <a:endParaRPr lang="zh-CN" altLang="en-US"/>
          </a:p>
        </p:txBody>
      </p:sp>
    </p:spTree>
    <p:extLst>
      <p:ext uri="{BB962C8B-B14F-4D97-AF65-F5344CB8AC3E}">
        <p14:creationId xmlns:p14="http://schemas.microsoft.com/office/powerpoint/2010/main" val="1939378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FF8AE6-0319-4804-A90F-FCA8536337AE}" type="slidenum">
              <a:rPr lang="zh-CN" altLang="en-US" smtClean="0"/>
              <a:t>21</a:t>
            </a:fld>
            <a:endParaRPr lang="zh-CN" altLang="en-US"/>
          </a:p>
        </p:txBody>
      </p:sp>
    </p:spTree>
    <p:extLst>
      <p:ext uri="{BB962C8B-B14F-4D97-AF65-F5344CB8AC3E}">
        <p14:creationId xmlns:p14="http://schemas.microsoft.com/office/powerpoint/2010/main" val="179576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9FF7-DF84-41DB-BCEF-78D1236B088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6B151B4-E55A-4154-BD6B-B825075A94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0264DF1-290C-4CDD-B6E7-23046C3B8E13}"/>
              </a:ext>
            </a:extLst>
          </p:cNvPr>
          <p:cNvSpPr>
            <a:spLocks noGrp="1"/>
          </p:cNvSpPr>
          <p:nvPr>
            <p:ph type="dt" sz="half" idx="10"/>
          </p:nvPr>
        </p:nvSpPr>
        <p:spPr/>
        <p:txBody>
          <a:bodyPr/>
          <a:lstStyle/>
          <a:p>
            <a:fld id="{622BD4D0-AA4E-4C19-94A6-E5DC46DDE40C}" type="datetime1">
              <a:rPr lang="zh-CN" altLang="en-US" smtClean="0"/>
              <a:t>2021/10/27</a:t>
            </a:fld>
            <a:endParaRPr lang="zh-CN" altLang="en-US"/>
          </a:p>
        </p:txBody>
      </p:sp>
      <p:sp>
        <p:nvSpPr>
          <p:cNvPr id="5" name="页脚占位符 4">
            <a:extLst>
              <a:ext uri="{FF2B5EF4-FFF2-40B4-BE49-F238E27FC236}">
                <a16:creationId xmlns:a16="http://schemas.microsoft.com/office/drawing/2014/main" id="{24A8716E-C400-48FE-BF69-3B1AB35FC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F5D4FE-1741-4CDC-9881-F8202140C709}"/>
              </a:ext>
            </a:extLst>
          </p:cNvPr>
          <p:cNvSpPr>
            <a:spLocks noGrp="1"/>
          </p:cNvSpPr>
          <p:nvPr>
            <p:ph type="sldNum" sz="quarter" idx="12"/>
          </p:nvPr>
        </p:nvSpPr>
        <p:spPr/>
        <p:txBody>
          <a:body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592772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0DA91-2CF5-43F2-A20A-79E4B17B0F6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D7C101-550B-44AC-8904-028750A6B2A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5584F3-46E9-4812-AC95-D78E2447B48A}"/>
              </a:ext>
            </a:extLst>
          </p:cNvPr>
          <p:cNvSpPr>
            <a:spLocks noGrp="1"/>
          </p:cNvSpPr>
          <p:nvPr>
            <p:ph type="dt" sz="half" idx="10"/>
          </p:nvPr>
        </p:nvSpPr>
        <p:spPr/>
        <p:txBody>
          <a:bodyPr/>
          <a:lstStyle/>
          <a:p>
            <a:fld id="{850A687E-9AEC-4702-8DC1-D85F4806513C}" type="datetime1">
              <a:rPr lang="zh-CN" altLang="en-US" smtClean="0"/>
              <a:t>2021/10/27</a:t>
            </a:fld>
            <a:endParaRPr lang="zh-CN" altLang="en-US"/>
          </a:p>
        </p:txBody>
      </p:sp>
      <p:sp>
        <p:nvSpPr>
          <p:cNvPr id="5" name="页脚占位符 4">
            <a:extLst>
              <a:ext uri="{FF2B5EF4-FFF2-40B4-BE49-F238E27FC236}">
                <a16:creationId xmlns:a16="http://schemas.microsoft.com/office/drawing/2014/main" id="{D9D75726-CD6A-4C86-95CB-D5DE41D643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AD9D77-727F-4177-A51A-EFF96A91C6A8}"/>
              </a:ext>
            </a:extLst>
          </p:cNvPr>
          <p:cNvSpPr>
            <a:spLocks noGrp="1"/>
          </p:cNvSpPr>
          <p:nvPr>
            <p:ph type="sldNum" sz="quarter" idx="12"/>
          </p:nvPr>
        </p:nvSpPr>
        <p:spPr/>
        <p:txBody>
          <a:body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2102040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D9E2CA-8DE5-4F58-9119-7CAACBB19EA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ABAAC5D-3A75-4A63-A098-26F40F38E33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FB4D59-39CB-4B9A-BB1D-4DA2BFF608CD}"/>
              </a:ext>
            </a:extLst>
          </p:cNvPr>
          <p:cNvSpPr>
            <a:spLocks noGrp="1"/>
          </p:cNvSpPr>
          <p:nvPr>
            <p:ph type="dt" sz="half" idx="10"/>
          </p:nvPr>
        </p:nvSpPr>
        <p:spPr/>
        <p:txBody>
          <a:bodyPr/>
          <a:lstStyle/>
          <a:p>
            <a:fld id="{33064371-B664-4C9D-8D80-CE93710EF9FC}" type="datetime1">
              <a:rPr lang="zh-CN" altLang="en-US" smtClean="0"/>
              <a:t>2021/10/27</a:t>
            </a:fld>
            <a:endParaRPr lang="zh-CN" altLang="en-US"/>
          </a:p>
        </p:txBody>
      </p:sp>
      <p:sp>
        <p:nvSpPr>
          <p:cNvPr id="5" name="页脚占位符 4">
            <a:extLst>
              <a:ext uri="{FF2B5EF4-FFF2-40B4-BE49-F238E27FC236}">
                <a16:creationId xmlns:a16="http://schemas.microsoft.com/office/drawing/2014/main" id="{872AAB7B-66B1-4B94-8CED-025F3DBCA5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DC1D7F-298C-4A39-BBF1-728B4615AAE3}"/>
              </a:ext>
            </a:extLst>
          </p:cNvPr>
          <p:cNvSpPr>
            <a:spLocks noGrp="1"/>
          </p:cNvSpPr>
          <p:nvPr>
            <p:ph type="sldNum" sz="quarter" idx="12"/>
          </p:nvPr>
        </p:nvSpPr>
        <p:spPr/>
        <p:txBody>
          <a:body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3953395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31D85-2009-4AC5-AF10-8B7A892531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9E404E-C703-46B8-9B08-E830CAFCF36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FFB1C8-5A7F-4637-918C-AC38F1C2B718}"/>
              </a:ext>
            </a:extLst>
          </p:cNvPr>
          <p:cNvSpPr>
            <a:spLocks noGrp="1"/>
          </p:cNvSpPr>
          <p:nvPr>
            <p:ph type="dt" sz="half" idx="10"/>
          </p:nvPr>
        </p:nvSpPr>
        <p:spPr/>
        <p:txBody>
          <a:bodyPr/>
          <a:lstStyle/>
          <a:p>
            <a:fld id="{D5656A8E-8AE0-4B9D-90C3-4E65CB75D838}" type="datetime1">
              <a:rPr lang="zh-CN" altLang="en-US" smtClean="0"/>
              <a:t>2021/10/27</a:t>
            </a:fld>
            <a:endParaRPr lang="zh-CN" altLang="en-US"/>
          </a:p>
        </p:txBody>
      </p:sp>
      <p:sp>
        <p:nvSpPr>
          <p:cNvPr id="5" name="页脚占位符 4">
            <a:extLst>
              <a:ext uri="{FF2B5EF4-FFF2-40B4-BE49-F238E27FC236}">
                <a16:creationId xmlns:a16="http://schemas.microsoft.com/office/drawing/2014/main" id="{8A282681-4AF5-4E01-8A43-37A019763F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9477BB-FA72-483B-B357-2A6DBDA41FB7}"/>
              </a:ext>
            </a:extLst>
          </p:cNvPr>
          <p:cNvSpPr>
            <a:spLocks noGrp="1"/>
          </p:cNvSpPr>
          <p:nvPr>
            <p:ph type="sldNum" sz="quarter" idx="12"/>
          </p:nvPr>
        </p:nvSpPr>
        <p:spPr/>
        <p:txBody>
          <a:body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3457520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0411C-547D-452F-A71A-C4661016DA7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F4DCA47-2686-41A0-B234-928DDB7657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6512D9-6FA6-4689-B06F-D15A8C51686D}"/>
              </a:ext>
            </a:extLst>
          </p:cNvPr>
          <p:cNvSpPr>
            <a:spLocks noGrp="1"/>
          </p:cNvSpPr>
          <p:nvPr>
            <p:ph type="dt" sz="half" idx="10"/>
          </p:nvPr>
        </p:nvSpPr>
        <p:spPr/>
        <p:txBody>
          <a:bodyPr/>
          <a:lstStyle/>
          <a:p>
            <a:fld id="{9C1F3970-B5E4-4D89-BC63-B57256972732}" type="datetime1">
              <a:rPr lang="zh-CN" altLang="en-US" smtClean="0"/>
              <a:t>2021/10/27</a:t>
            </a:fld>
            <a:endParaRPr lang="zh-CN" altLang="en-US"/>
          </a:p>
        </p:txBody>
      </p:sp>
      <p:sp>
        <p:nvSpPr>
          <p:cNvPr id="5" name="页脚占位符 4">
            <a:extLst>
              <a:ext uri="{FF2B5EF4-FFF2-40B4-BE49-F238E27FC236}">
                <a16:creationId xmlns:a16="http://schemas.microsoft.com/office/drawing/2014/main" id="{81FAD474-1FD9-4E01-A84F-01A8B0AECD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EEABA1-FCEE-4818-8B8A-3B14090678FB}"/>
              </a:ext>
            </a:extLst>
          </p:cNvPr>
          <p:cNvSpPr>
            <a:spLocks noGrp="1"/>
          </p:cNvSpPr>
          <p:nvPr>
            <p:ph type="sldNum" sz="quarter" idx="12"/>
          </p:nvPr>
        </p:nvSpPr>
        <p:spPr/>
        <p:txBody>
          <a:body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120401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BFC942-E200-44DE-95D2-550A51A538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0842C8-8641-4794-AF90-EEB3159294C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10F2840-315F-4D1C-8811-77D11048938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3E4E636-5743-4C27-AE48-AF2F37D7FFD0}"/>
              </a:ext>
            </a:extLst>
          </p:cNvPr>
          <p:cNvSpPr>
            <a:spLocks noGrp="1"/>
          </p:cNvSpPr>
          <p:nvPr>
            <p:ph type="dt" sz="half" idx="10"/>
          </p:nvPr>
        </p:nvSpPr>
        <p:spPr/>
        <p:txBody>
          <a:bodyPr/>
          <a:lstStyle/>
          <a:p>
            <a:fld id="{F43D1197-0E8C-4691-B68B-09031BE5BC94}" type="datetime1">
              <a:rPr lang="zh-CN" altLang="en-US" smtClean="0"/>
              <a:t>2021/10/27</a:t>
            </a:fld>
            <a:endParaRPr lang="zh-CN" altLang="en-US"/>
          </a:p>
        </p:txBody>
      </p:sp>
      <p:sp>
        <p:nvSpPr>
          <p:cNvPr id="6" name="页脚占位符 5">
            <a:extLst>
              <a:ext uri="{FF2B5EF4-FFF2-40B4-BE49-F238E27FC236}">
                <a16:creationId xmlns:a16="http://schemas.microsoft.com/office/drawing/2014/main" id="{CF4772D0-A8AE-4F42-B79C-140CE9205E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3E7FB5-56D0-43E3-8E1F-2A10F203824A}"/>
              </a:ext>
            </a:extLst>
          </p:cNvPr>
          <p:cNvSpPr>
            <a:spLocks noGrp="1"/>
          </p:cNvSpPr>
          <p:nvPr>
            <p:ph type="sldNum" sz="quarter" idx="12"/>
          </p:nvPr>
        </p:nvSpPr>
        <p:spPr/>
        <p:txBody>
          <a:body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5588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A5944-B714-47D0-A9CF-7E9B8C015B0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43194D-5F86-4EC0-BADA-4BA5670AC8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088272-30B4-4DC3-BA28-CCA21DD863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781AD2B-2F90-40D7-982F-270277411C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A41CD0A-1259-4EBF-8996-83B1E0248E3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437F9C3-7DBA-48C4-813F-255D1FD80364}"/>
              </a:ext>
            </a:extLst>
          </p:cNvPr>
          <p:cNvSpPr>
            <a:spLocks noGrp="1"/>
          </p:cNvSpPr>
          <p:nvPr>
            <p:ph type="dt" sz="half" idx="10"/>
          </p:nvPr>
        </p:nvSpPr>
        <p:spPr/>
        <p:txBody>
          <a:bodyPr/>
          <a:lstStyle/>
          <a:p>
            <a:fld id="{3261CC74-B01B-465D-B9FB-2B53731C41B2}" type="datetime1">
              <a:rPr lang="zh-CN" altLang="en-US" smtClean="0"/>
              <a:t>2021/10/27</a:t>
            </a:fld>
            <a:endParaRPr lang="zh-CN" altLang="en-US"/>
          </a:p>
        </p:txBody>
      </p:sp>
      <p:sp>
        <p:nvSpPr>
          <p:cNvPr id="8" name="页脚占位符 7">
            <a:extLst>
              <a:ext uri="{FF2B5EF4-FFF2-40B4-BE49-F238E27FC236}">
                <a16:creationId xmlns:a16="http://schemas.microsoft.com/office/drawing/2014/main" id="{6ABA54BB-D6B6-4E08-8034-6E8860A4A4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121E9A8-B0E6-464C-AD11-3B119F81C720}"/>
              </a:ext>
            </a:extLst>
          </p:cNvPr>
          <p:cNvSpPr>
            <a:spLocks noGrp="1"/>
          </p:cNvSpPr>
          <p:nvPr>
            <p:ph type="sldNum" sz="quarter" idx="12"/>
          </p:nvPr>
        </p:nvSpPr>
        <p:spPr/>
        <p:txBody>
          <a:body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2994756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FE960-2FAC-4F84-BE14-C6B2FA62182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D88111C-93D6-4A10-BB44-CE94EF67E94F}"/>
              </a:ext>
            </a:extLst>
          </p:cNvPr>
          <p:cNvSpPr>
            <a:spLocks noGrp="1"/>
          </p:cNvSpPr>
          <p:nvPr>
            <p:ph type="dt" sz="half" idx="10"/>
          </p:nvPr>
        </p:nvSpPr>
        <p:spPr/>
        <p:txBody>
          <a:bodyPr/>
          <a:lstStyle/>
          <a:p>
            <a:fld id="{B3E40090-AD5A-4C80-985D-2A2C01356DD3}" type="datetime1">
              <a:rPr lang="zh-CN" altLang="en-US" smtClean="0"/>
              <a:t>2021/10/27</a:t>
            </a:fld>
            <a:endParaRPr lang="zh-CN" altLang="en-US"/>
          </a:p>
        </p:txBody>
      </p:sp>
      <p:sp>
        <p:nvSpPr>
          <p:cNvPr id="4" name="页脚占位符 3">
            <a:extLst>
              <a:ext uri="{FF2B5EF4-FFF2-40B4-BE49-F238E27FC236}">
                <a16:creationId xmlns:a16="http://schemas.microsoft.com/office/drawing/2014/main" id="{C85D4646-41A2-45C0-9068-78FBD6F5FE1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CE8FF9-5608-4689-8BB9-83F8D6E5F13A}"/>
              </a:ext>
            </a:extLst>
          </p:cNvPr>
          <p:cNvSpPr>
            <a:spLocks noGrp="1"/>
          </p:cNvSpPr>
          <p:nvPr>
            <p:ph type="sldNum" sz="quarter" idx="12"/>
          </p:nvPr>
        </p:nvSpPr>
        <p:spPr/>
        <p:txBody>
          <a:body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168127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C41E8C-CBD4-41EB-8903-45A51BC04C68}"/>
              </a:ext>
            </a:extLst>
          </p:cNvPr>
          <p:cNvSpPr>
            <a:spLocks noGrp="1"/>
          </p:cNvSpPr>
          <p:nvPr>
            <p:ph type="dt" sz="half" idx="10"/>
          </p:nvPr>
        </p:nvSpPr>
        <p:spPr/>
        <p:txBody>
          <a:bodyPr/>
          <a:lstStyle/>
          <a:p>
            <a:fld id="{7158BD3F-E955-4FBA-A29B-E783C72B261A}" type="datetime1">
              <a:rPr lang="zh-CN" altLang="en-US" smtClean="0"/>
              <a:t>2021/10/27</a:t>
            </a:fld>
            <a:endParaRPr lang="zh-CN" altLang="en-US"/>
          </a:p>
        </p:txBody>
      </p:sp>
      <p:sp>
        <p:nvSpPr>
          <p:cNvPr id="3" name="页脚占位符 2">
            <a:extLst>
              <a:ext uri="{FF2B5EF4-FFF2-40B4-BE49-F238E27FC236}">
                <a16:creationId xmlns:a16="http://schemas.microsoft.com/office/drawing/2014/main" id="{C6E544C5-865E-439A-A47D-40F0384ED05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A6E6C86-1A7F-4ED2-A8A3-37AD486E185D}"/>
              </a:ext>
            </a:extLst>
          </p:cNvPr>
          <p:cNvSpPr>
            <a:spLocks noGrp="1"/>
          </p:cNvSpPr>
          <p:nvPr>
            <p:ph type="sldNum" sz="quarter" idx="12"/>
          </p:nvPr>
        </p:nvSpPr>
        <p:spPr/>
        <p:txBody>
          <a:body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3358025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98BAB-17B9-4977-820D-18184D00C7B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7D00A3F-6D37-4323-B5BE-0AF69C3EAF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0C9EE0-9E9D-4691-B64D-EE5FD6188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03F8F5-150C-4C3B-95AE-03C2B3BD8FDB}"/>
              </a:ext>
            </a:extLst>
          </p:cNvPr>
          <p:cNvSpPr>
            <a:spLocks noGrp="1"/>
          </p:cNvSpPr>
          <p:nvPr>
            <p:ph type="dt" sz="half" idx="10"/>
          </p:nvPr>
        </p:nvSpPr>
        <p:spPr/>
        <p:txBody>
          <a:bodyPr/>
          <a:lstStyle/>
          <a:p>
            <a:fld id="{3B6DFB36-9F6A-49C7-B470-1E69C3ED5D53}" type="datetime1">
              <a:rPr lang="zh-CN" altLang="en-US" smtClean="0"/>
              <a:t>2021/10/27</a:t>
            </a:fld>
            <a:endParaRPr lang="zh-CN" altLang="en-US"/>
          </a:p>
        </p:txBody>
      </p:sp>
      <p:sp>
        <p:nvSpPr>
          <p:cNvPr id="6" name="页脚占位符 5">
            <a:extLst>
              <a:ext uri="{FF2B5EF4-FFF2-40B4-BE49-F238E27FC236}">
                <a16:creationId xmlns:a16="http://schemas.microsoft.com/office/drawing/2014/main" id="{A61B2F1F-3315-474A-8A20-765B733EE9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5C6230-DAD9-4608-9EC1-76ED8DFE21F9}"/>
              </a:ext>
            </a:extLst>
          </p:cNvPr>
          <p:cNvSpPr>
            <a:spLocks noGrp="1"/>
          </p:cNvSpPr>
          <p:nvPr>
            <p:ph type="sldNum" sz="quarter" idx="12"/>
          </p:nvPr>
        </p:nvSpPr>
        <p:spPr/>
        <p:txBody>
          <a:body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3042772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BD0768-F433-4959-8823-708145A4B4B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530072-D9A0-4F34-9E72-C2D0A9AF93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4F3CD6B-3B43-4E52-B542-3BE3348D9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AD5446-E0BE-4FB0-B53F-300B25EA28F0}"/>
              </a:ext>
            </a:extLst>
          </p:cNvPr>
          <p:cNvSpPr>
            <a:spLocks noGrp="1"/>
          </p:cNvSpPr>
          <p:nvPr>
            <p:ph type="dt" sz="half" idx="10"/>
          </p:nvPr>
        </p:nvSpPr>
        <p:spPr/>
        <p:txBody>
          <a:bodyPr/>
          <a:lstStyle/>
          <a:p>
            <a:fld id="{82B5A5BC-6F7A-4313-8F2E-B4B8810E0A92}" type="datetime1">
              <a:rPr lang="zh-CN" altLang="en-US" smtClean="0"/>
              <a:t>2021/10/27</a:t>
            </a:fld>
            <a:endParaRPr lang="zh-CN" altLang="en-US"/>
          </a:p>
        </p:txBody>
      </p:sp>
      <p:sp>
        <p:nvSpPr>
          <p:cNvPr id="6" name="页脚占位符 5">
            <a:extLst>
              <a:ext uri="{FF2B5EF4-FFF2-40B4-BE49-F238E27FC236}">
                <a16:creationId xmlns:a16="http://schemas.microsoft.com/office/drawing/2014/main" id="{8DD004C4-F326-4B91-A399-A0199B39742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1B4CF0-AF77-4B82-B95A-50B43BAB6121}"/>
              </a:ext>
            </a:extLst>
          </p:cNvPr>
          <p:cNvSpPr>
            <a:spLocks noGrp="1"/>
          </p:cNvSpPr>
          <p:nvPr>
            <p:ph type="sldNum" sz="quarter" idx="12"/>
          </p:nvPr>
        </p:nvSpPr>
        <p:spPr/>
        <p:txBody>
          <a:body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35347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8E066A9-FBD2-4765-A0ED-6CAF4BFC76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804B2F-1251-4644-8C90-83B270E73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3031B7-27B0-41E5-9417-2F5BFEDC14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CB769-827E-441D-8575-BE449AADBD82}" type="datetime1">
              <a:rPr lang="zh-CN" altLang="en-US" smtClean="0"/>
              <a:t>2021/10/27</a:t>
            </a:fld>
            <a:endParaRPr lang="zh-CN" altLang="en-US"/>
          </a:p>
        </p:txBody>
      </p:sp>
      <p:sp>
        <p:nvSpPr>
          <p:cNvPr id="5" name="页脚占位符 4">
            <a:extLst>
              <a:ext uri="{FF2B5EF4-FFF2-40B4-BE49-F238E27FC236}">
                <a16:creationId xmlns:a16="http://schemas.microsoft.com/office/drawing/2014/main" id="{B6C68D64-FA95-4D19-BB7F-C300B51BA5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8E22EE3-3896-4DEE-99A3-FD4337A682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D7395A-1EFF-494F-84D6-50FECF7142F9}" type="slidenum">
              <a:rPr lang="zh-CN" altLang="en-US" smtClean="0"/>
              <a:t>‹#›</a:t>
            </a:fld>
            <a:endParaRPr lang="zh-CN" altLang="en-US"/>
          </a:p>
        </p:txBody>
      </p:sp>
    </p:spTree>
    <p:extLst>
      <p:ext uri="{BB962C8B-B14F-4D97-AF65-F5344CB8AC3E}">
        <p14:creationId xmlns:p14="http://schemas.microsoft.com/office/powerpoint/2010/main" val="2298515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DeterministicDeepLearnin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uanpingxiao.github.io/" TargetMode="External"/><Relationship Id="rId7" Type="http://schemas.openxmlformats.org/officeDocument/2006/relationships/image" Target="../media/image4.png"/><Relationship Id="rId2" Type="http://schemas.openxmlformats.org/officeDocument/2006/relationships/hyperlink" Target="mailto:gpxiao@nuaa.edu.cn" TargetMode="Externa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DeterministicDeepLearn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D96E8-07FF-452E-BD70-73F98AF217FF}"/>
              </a:ext>
            </a:extLst>
          </p:cNvPr>
          <p:cNvSpPr>
            <a:spLocks noGrp="1"/>
          </p:cNvSpPr>
          <p:nvPr>
            <p:ph type="ctrTitle"/>
          </p:nvPr>
        </p:nvSpPr>
        <p:spPr>
          <a:xfrm>
            <a:off x="336237" y="1122363"/>
            <a:ext cx="11427950" cy="1965275"/>
          </a:xfrm>
        </p:spPr>
        <p:txBody>
          <a:bodyPr>
            <a:normAutofit/>
          </a:bodyPr>
          <a:lstStyle/>
          <a:p>
            <a:r>
              <a:rPr lang="en-US" altLang="zh-CN" sz="4000" b="1" dirty="0">
                <a:latin typeface="Microsoft YaHei Light" panose="020B0502040204020203" pitchFamily="34" charset="-122"/>
                <a:ea typeface="Microsoft YaHei Light" panose="020B0502040204020203" pitchFamily="34" charset="-122"/>
              </a:rPr>
              <a:t>Nondeterministic Impact of CPU Multithreading on Training Deep Learning Systems</a:t>
            </a:r>
            <a:endParaRPr lang="zh-CN" altLang="en-US" sz="4000" b="1" dirty="0">
              <a:latin typeface="Microsoft YaHei Light" panose="020B0502040204020203" pitchFamily="34" charset="-122"/>
              <a:ea typeface="Microsoft YaHei Light" panose="020B0502040204020203" pitchFamily="34" charset="-122"/>
            </a:endParaRPr>
          </a:p>
        </p:txBody>
      </p:sp>
      <p:sp>
        <p:nvSpPr>
          <p:cNvPr id="3" name="副标题 2">
            <a:extLst>
              <a:ext uri="{FF2B5EF4-FFF2-40B4-BE49-F238E27FC236}">
                <a16:creationId xmlns:a16="http://schemas.microsoft.com/office/drawing/2014/main" id="{FC05E9A2-3C5C-4E48-BAC8-9528847948EB}"/>
              </a:ext>
            </a:extLst>
          </p:cNvPr>
          <p:cNvSpPr>
            <a:spLocks noGrp="1"/>
          </p:cNvSpPr>
          <p:nvPr>
            <p:ph type="subTitle" idx="1"/>
          </p:nvPr>
        </p:nvSpPr>
        <p:spPr>
          <a:xfrm>
            <a:off x="1478212" y="3602038"/>
            <a:ext cx="9144000" cy="1655762"/>
          </a:xfrm>
        </p:spPr>
        <p:txBody>
          <a:bodyPr>
            <a:normAutofit/>
          </a:bodyPr>
          <a:lstStyle/>
          <a:p>
            <a:endParaRPr lang="en-US" altLang="zh-CN" b="1" u="sng" dirty="0">
              <a:latin typeface="Microsoft YaHei Light" panose="020B0502040204020203" pitchFamily="34" charset="-122"/>
              <a:ea typeface="Microsoft YaHei Light" panose="020B0502040204020203" pitchFamily="34" charset="-122"/>
            </a:endParaRPr>
          </a:p>
          <a:p>
            <a:r>
              <a:rPr lang="en-US" altLang="zh-CN" b="1" u="sng" dirty="0">
                <a:latin typeface="Microsoft YaHei Light" panose="020B0502040204020203" pitchFamily="34" charset="-122"/>
                <a:ea typeface="Microsoft YaHei Light" panose="020B0502040204020203" pitchFamily="34" charset="-122"/>
              </a:rPr>
              <a:t>Guanping Xiao</a:t>
            </a:r>
            <a:r>
              <a:rPr lang="en-US" altLang="zh-CN" b="1" u="sng" baseline="30000" dirty="0">
                <a:latin typeface="Microsoft YaHei Light" panose="020B0502040204020203" pitchFamily="34" charset="-122"/>
                <a:ea typeface="Microsoft YaHei Light" panose="020B0502040204020203" pitchFamily="34" charset="-122"/>
              </a:rPr>
              <a:t>1,2</a:t>
            </a:r>
            <a:r>
              <a:rPr lang="en-US" altLang="zh-CN" dirty="0">
                <a:latin typeface="Microsoft YaHei Light" panose="020B0502040204020203" pitchFamily="34" charset="-122"/>
                <a:ea typeface="Microsoft YaHei Light" panose="020B0502040204020203" pitchFamily="34" charset="-122"/>
              </a:rPr>
              <a:t>, Jun Liu</a:t>
            </a:r>
            <a:r>
              <a:rPr lang="en-US" altLang="zh-CN" baseline="30000" dirty="0">
                <a:latin typeface="Microsoft YaHei Light" panose="020B0502040204020203" pitchFamily="34" charset="-122"/>
                <a:ea typeface="Microsoft YaHei Light" panose="020B0502040204020203" pitchFamily="34" charset="-122"/>
              </a:rPr>
              <a:t>1</a:t>
            </a:r>
            <a:r>
              <a:rPr lang="en-US" altLang="zh-CN" dirty="0">
                <a:latin typeface="Microsoft YaHei Light" panose="020B0502040204020203" pitchFamily="34" charset="-122"/>
                <a:ea typeface="Microsoft YaHei Light" panose="020B0502040204020203" pitchFamily="34" charset="-122"/>
              </a:rPr>
              <a:t>, Zheng Zheng</a:t>
            </a:r>
            <a:r>
              <a:rPr lang="en-US" altLang="zh-CN" baseline="30000" dirty="0">
                <a:latin typeface="Microsoft YaHei Light" panose="020B0502040204020203" pitchFamily="34" charset="-122"/>
                <a:ea typeface="Microsoft YaHei Light" panose="020B0502040204020203" pitchFamily="34" charset="-122"/>
              </a:rPr>
              <a:t>3</a:t>
            </a:r>
            <a:r>
              <a:rPr lang="en-US" altLang="zh-CN" dirty="0">
                <a:latin typeface="Microsoft YaHei Light" panose="020B0502040204020203" pitchFamily="34" charset="-122"/>
                <a:ea typeface="Microsoft YaHei Light" panose="020B0502040204020203" pitchFamily="34" charset="-122"/>
              </a:rPr>
              <a:t>, </a:t>
            </a:r>
            <a:r>
              <a:rPr lang="en-US" altLang="zh-CN" dirty="0" err="1">
                <a:latin typeface="Microsoft YaHei Light" panose="020B0502040204020203" pitchFamily="34" charset="-122"/>
                <a:ea typeface="Microsoft YaHei Light" panose="020B0502040204020203" pitchFamily="34" charset="-122"/>
              </a:rPr>
              <a:t>Yulei</a:t>
            </a:r>
            <a:r>
              <a:rPr lang="en-US" altLang="zh-CN" dirty="0">
                <a:latin typeface="Microsoft YaHei Light" panose="020B0502040204020203" pitchFamily="34" charset="-122"/>
                <a:ea typeface="Microsoft YaHei Light" panose="020B0502040204020203" pitchFamily="34" charset="-122"/>
              </a:rPr>
              <a:t> Sui</a:t>
            </a:r>
            <a:r>
              <a:rPr lang="en-US" altLang="zh-CN" baseline="30000" dirty="0">
                <a:latin typeface="Microsoft YaHei Light" panose="020B0502040204020203" pitchFamily="34" charset="-122"/>
                <a:ea typeface="Microsoft YaHei Light" panose="020B0502040204020203" pitchFamily="34" charset="-122"/>
              </a:rPr>
              <a:t>4</a:t>
            </a:r>
          </a:p>
          <a:p>
            <a:endParaRPr lang="en-US" altLang="zh-CN" dirty="0">
              <a:latin typeface="Microsoft YaHei Light" panose="020B0502040204020203" pitchFamily="34" charset="-122"/>
              <a:ea typeface="Microsoft YaHei Light" panose="020B0502040204020203" pitchFamily="34" charset="-122"/>
            </a:endParaRPr>
          </a:p>
          <a:p>
            <a:endParaRPr lang="zh-CN" altLang="en-US" dirty="0">
              <a:latin typeface="Microsoft YaHei Light" panose="020B0502040204020203" pitchFamily="34" charset="-122"/>
              <a:ea typeface="Microsoft YaHei Light" panose="020B0502040204020203" pitchFamily="34" charset="-122"/>
            </a:endParaRPr>
          </a:p>
        </p:txBody>
      </p:sp>
      <p:sp>
        <p:nvSpPr>
          <p:cNvPr id="5" name="文本框 4">
            <a:extLst>
              <a:ext uri="{FF2B5EF4-FFF2-40B4-BE49-F238E27FC236}">
                <a16:creationId xmlns:a16="http://schemas.microsoft.com/office/drawing/2014/main" id="{3D1654B6-2230-4904-83DE-592245F45191}"/>
              </a:ext>
            </a:extLst>
          </p:cNvPr>
          <p:cNvSpPr txBox="1"/>
          <p:nvPr/>
        </p:nvSpPr>
        <p:spPr>
          <a:xfrm>
            <a:off x="1861718" y="4827146"/>
            <a:ext cx="8376988" cy="1200329"/>
          </a:xfrm>
          <a:prstGeom prst="rect">
            <a:avLst/>
          </a:prstGeom>
          <a:noFill/>
        </p:spPr>
        <p:txBody>
          <a:bodyPr wrap="square">
            <a:spAutoFit/>
          </a:bodyPr>
          <a:lstStyle/>
          <a:p>
            <a:pPr algn="ctr"/>
            <a:r>
              <a:rPr lang="en-US" altLang="zh-CN" baseline="30000" dirty="0">
                <a:latin typeface="Microsoft YaHei Light" panose="020B0502040204020203" pitchFamily="34" charset="-122"/>
                <a:ea typeface="Microsoft YaHei Light" panose="020B0502040204020203" pitchFamily="34" charset="-122"/>
              </a:rPr>
              <a:t>1</a:t>
            </a:r>
            <a:r>
              <a:rPr lang="en-US" altLang="zh-CN" dirty="0">
                <a:latin typeface="Microsoft YaHei Light" panose="020B0502040204020203" pitchFamily="34" charset="-122"/>
                <a:ea typeface="Microsoft YaHei Light" panose="020B0502040204020203" pitchFamily="34" charset="-122"/>
              </a:rPr>
              <a:t> </a:t>
            </a:r>
            <a:r>
              <a:rPr lang="en-US" altLang="zh-CN" b="1" dirty="0">
                <a:latin typeface="Microsoft YaHei Light" panose="020B0502040204020203" pitchFamily="34" charset="-122"/>
                <a:ea typeface="Microsoft YaHei Light" panose="020B0502040204020203" pitchFamily="34" charset="-122"/>
              </a:rPr>
              <a:t>Nanjing University of Aeronautics and Astronautics, China</a:t>
            </a:r>
          </a:p>
          <a:p>
            <a:pPr algn="ctr"/>
            <a:r>
              <a:rPr lang="en-US" altLang="zh-CN" baseline="30000" dirty="0">
                <a:latin typeface="Microsoft YaHei Light" panose="020B0502040204020203" pitchFamily="34" charset="-122"/>
                <a:ea typeface="Microsoft YaHei Light" panose="020B0502040204020203" pitchFamily="34" charset="-122"/>
              </a:rPr>
              <a:t>2</a:t>
            </a:r>
            <a:r>
              <a:rPr lang="en-US" altLang="zh-CN" dirty="0">
                <a:latin typeface="Microsoft YaHei Light" panose="020B0502040204020203" pitchFamily="34" charset="-122"/>
                <a:ea typeface="Microsoft YaHei Light" panose="020B0502040204020203" pitchFamily="34" charset="-122"/>
              </a:rPr>
              <a:t> State Key Laboratory for Novel Software Technology, Nanjing University, China</a:t>
            </a:r>
          </a:p>
          <a:p>
            <a:pPr algn="ctr"/>
            <a:r>
              <a:rPr lang="en-US" altLang="zh-CN" baseline="30000" dirty="0">
                <a:latin typeface="Microsoft YaHei Light" panose="020B0502040204020203" pitchFamily="34" charset="-122"/>
                <a:ea typeface="Microsoft YaHei Light" panose="020B0502040204020203" pitchFamily="34" charset="-122"/>
              </a:rPr>
              <a:t>3</a:t>
            </a:r>
            <a:r>
              <a:rPr lang="en-US" altLang="zh-CN" dirty="0">
                <a:latin typeface="Microsoft YaHei Light" panose="020B0502040204020203" pitchFamily="34" charset="-122"/>
                <a:ea typeface="Microsoft YaHei Light" panose="020B0502040204020203" pitchFamily="34" charset="-122"/>
              </a:rPr>
              <a:t> </a:t>
            </a:r>
            <a:r>
              <a:rPr lang="en-US" altLang="zh-CN" dirty="0" err="1">
                <a:latin typeface="Microsoft YaHei Light" panose="020B0502040204020203" pitchFamily="34" charset="-122"/>
                <a:ea typeface="Microsoft YaHei Light" panose="020B0502040204020203" pitchFamily="34" charset="-122"/>
              </a:rPr>
              <a:t>Beihang</a:t>
            </a:r>
            <a:r>
              <a:rPr lang="en-US" altLang="zh-CN" dirty="0">
                <a:latin typeface="Microsoft YaHei Light" panose="020B0502040204020203" pitchFamily="34" charset="-122"/>
                <a:ea typeface="Microsoft YaHei Light" panose="020B0502040204020203" pitchFamily="34" charset="-122"/>
              </a:rPr>
              <a:t> University, China</a:t>
            </a:r>
          </a:p>
          <a:p>
            <a:pPr algn="ctr"/>
            <a:r>
              <a:rPr lang="en-US" altLang="zh-CN" baseline="30000" dirty="0">
                <a:latin typeface="Microsoft YaHei Light" panose="020B0502040204020203" pitchFamily="34" charset="-122"/>
                <a:ea typeface="Microsoft YaHei Light" panose="020B0502040204020203" pitchFamily="34" charset="-122"/>
              </a:rPr>
              <a:t>4</a:t>
            </a:r>
            <a:r>
              <a:rPr lang="en-US" altLang="zh-CN" dirty="0">
                <a:latin typeface="Microsoft YaHei Light" panose="020B0502040204020203" pitchFamily="34" charset="-122"/>
                <a:ea typeface="Microsoft YaHei Light" panose="020B0502040204020203" pitchFamily="34" charset="-122"/>
              </a:rPr>
              <a:t> University of Technology Sydney, Australia</a:t>
            </a:r>
            <a:endParaRPr lang="zh-CN" altLang="en-US" dirty="0">
              <a:latin typeface="Microsoft YaHei Light" panose="020B0502040204020203" pitchFamily="34" charset="-122"/>
              <a:ea typeface="Microsoft YaHei Light" panose="020B0502040204020203" pitchFamily="34" charset="-122"/>
            </a:endParaRPr>
          </a:p>
        </p:txBody>
      </p:sp>
      <p:pic>
        <p:nvPicPr>
          <p:cNvPr id="8" name="图片 7" descr="徽标, 公司名称&#10;&#10;描述已自动生成">
            <a:extLst>
              <a:ext uri="{FF2B5EF4-FFF2-40B4-BE49-F238E27FC236}">
                <a16:creationId xmlns:a16="http://schemas.microsoft.com/office/drawing/2014/main" id="{84B91F83-2714-4C1D-8435-7DAA69203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807" y="26642"/>
            <a:ext cx="1032401" cy="1006510"/>
          </a:xfrm>
          <a:prstGeom prst="rect">
            <a:avLst/>
          </a:prstGeom>
        </p:spPr>
      </p:pic>
      <p:pic>
        <p:nvPicPr>
          <p:cNvPr id="10" name="图片 9" descr="蓝色的标志&#10;&#10;描述已自动生成">
            <a:extLst>
              <a:ext uri="{FF2B5EF4-FFF2-40B4-BE49-F238E27FC236}">
                <a16:creationId xmlns:a16="http://schemas.microsoft.com/office/drawing/2014/main" id="{9A8F4931-40DA-4487-AF75-21C909284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2577" y="54443"/>
            <a:ext cx="950909" cy="950909"/>
          </a:xfrm>
          <a:prstGeom prst="rect">
            <a:avLst/>
          </a:prstGeom>
        </p:spPr>
      </p:pic>
      <p:pic>
        <p:nvPicPr>
          <p:cNvPr id="18" name="图片 17" descr="徽标, 公司名称&#10;&#10;描述已自动生成">
            <a:extLst>
              <a:ext uri="{FF2B5EF4-FFF2-40B4-BE49-F238E27FC236}">
                <a16:creationId xmlns:a16="http://schemas.microsoft.com/office/drawing/2014/main" id="{3CB33C5B-E165-4979-89FB-FD9DB2544F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3486" y="8125"/>
            <a:ext cx="1648514" cy="1043544"/>
          </a:xfrm>
          <a:prstGeom prst="rect">
            <a:avLst/>
          </a:prstGeom>
        </p:spPr>
      </p:pic>
      <p:sp>
        <p:nvSpPr>
          <p:cNvPr id="19" name="文本框 18">
            <a:extLst>
              <a:ext uri="{FF2B5EF4-FFF2-40B4-BE49-F238E27FC236}">
                <a16:creationId xmlns:a16="http://schemas.microsoft.com/office/drawing/2014/main" id="{272EFE84-D19F-4185-853D-7C5421DA74C3}"/>
              </a:ext>
            </a:extLst>
          </p:cNvPr>
          <p:cNvSpPr txBox="1"/>
          <p:nvPr/>
        </p:nvSpPr>
        <p:spPr>
          <a:xfrm>
            <a:off x="3651450" y="6265485"/>
            <a:ext cx="4797525" cy="646331"/>
          </a:xfrm>
          <a:prstGeom prst="rect">
            <a:avLst/>
          </a:prstGeom>
          <a:noFill/>
        </p:spPr>
        <p:txBody>
          <a:bodyPr wrap="square" rtlCol="0">
            <a:spAutoFit/>
          </a:bodyPr>
          <a:lstStyle/>
          <a:p>
            <a:pPr algn="ctr"/>
            <a:r>
              <a:rPr lang="en-US" altLang="zh-CN" b="1" dirty="0"/>
              <a:t>Oct 27, 2021</a:t>
            </a:r>
          </a:p>
          <a:p>
            <a:pPr algn="ctr"/>
            <a:r>
              <a:rPr lang="en-US" altLang="zh-CN" b="1" dirty="0"/>
              <a:t>Wuhan, China</a:t>
            </a:r>
            <a:endParaRPr lang="zh-CN" altLang="en-US" b="1" dirty="0"/>
          </a:p>
        </p:txBody>
      </p:sp>
      <p:pic>
        <p:nvPicPr>
          <p:cNvPr id="21" name="图片 20" descr="徽标&#10;&#10;描述已自动生成">
            <a:extLst>
              <a:ext uri="{FF2B5EF4-FFF2-40B4-BE49-F238E27FC236}">
                <a16:creationId xmlns:a16="http://schemas.microsoft.com/office/drawing/2014/main" id="{E96F002C-67CA-4A9F-961B-156F1AE162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1706" y="48818"/>
            <a:ext cx="767680" cy="962159"/>
          </a:xfrm>
          <a:prstGeom prst="rect">
            <a:avLst/>
          </a:prstGeom>
        </p:spPr>
      </p:pic>
      <p:pic>
        <p:nvPicPr>
          <p:cNvPr id="13" name="图片 12">
            <a:extLst>
              <a:ext uri="{FF2B5EF4-FFF2-40B4-BE49-F238E27FC236}">
                <a16:creationId xmlns:a16="http://schemas.microsoft.com/office/drawing/2014/main" id="{EACCDD17-0522-467D-868C-ABFF2B64FDD6}"/>
              </a:ext>
            </a:extLst>
          </p:cNvPr>
          <p:cNvPicPr>
            <a:picLocks noChangeAspect="1"/>
          </p:cNvPicPr>
          <p:nvPr/>
        </p:nvPicPr>
        <p:blipFill>
          <a:blip r:embed="rId7"/>
          <a:stretch>
            <a:fillRect/>
          </a:stretch>
        </p:blipFill>
        <p:spPr>
          <a:xfrm>
            <a:off x="0" y="0"/>
            <a:ext cx="1256690" cy="1005352"/>
          </a:xfrm>
          <a:prstGeom prst="rect">
            <a:avLst/>
          </a:prstGeom>
        </p:spPr>
      </p:pic>
    </p:spTree>
    <p:extLst>
      <p:ext uri="{BB962C8B-B14F-4D97-AF65-F5344CB8AC3E}">
        <p14:creationId xmlns:p14="http://schemas.microsoft.com/office/powerpoint/2010/main" val="758015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Our Experimental Framework</a:t>
            </a:r>
            <a:endParaRPr lang="zh-CN" altLang="en-US" sz="3200" b="1" dirty="0">
              <a:latin typeface="Microsoft YaHei Light" panose="020B0502040204020203" pitchFamily="34" charset="-122"/>
              <a:ea typeface="Microsoft YaHei Light" panose="020B0502040204020203" pitchFamily="34" charset="-122"/>
            </a:endParaRPr>
          </a:p>
        </p:txBody>
      </p:sp>
      <p:pic>
        <p:nvPicPr>
          <p:cNvPr id="3" name="图片 2">
            <a:extLst>
              <a:ext uri="{FF2B5EF4-FFF2-40B4-BE49-F238E27FC236}">
                <a16:creationId xmlns:a16="http://schemas.microsoft.com/office/drawing/2014/main" id="{B967AD57-3D04-4D0D-A887-E299E41F8CA3}"/>
              </a:ext>
            </a:extLst>
          </p:cNvPr>
          <p:cNvPicPr>
            <a:picLocks noChangeAspect="1"/>
          </p:cNvPicPr>
          <p:nvPr/>
        </p:nvPicPr>
        <p:blipFill>
          <a:blip r:embed="rId2"/>
          <a:stretch>
            <a:fillRect/>
          </a:stretch>
        </p:blipFill>
        <p:spPr>
          <a:xfrm>
            <a:off x="90983" y="1496901"/>
            <a:ext cx="12010033" cy="3477190"/>
          </a:xfrm>
          <a:prstGeom prst="rect">
            <a:avLst/>
          </a:prstGeom>
        </p:spPr>
      </p:pic>
      <p:sp>
        <p:nvSpPr>
          <p:cNvPr id="6" name="矩形 5">
            <a:extLst>
              <a:ext uri="{FF2B5EF4-FFF2-40B4-BE49-F238E27FC236}">
                <a16:creationId xmlns:a16="http://schemas.microsoft.com/office/drawing/2014/main" id="{BED8BC41-B1FA-422D-A3FF-2C9F02383381}"/>
              </a:ext>
            </a:extLst>
          </p:cNvPr>
          <p:cNvSpPr/>
          <p:nvPr/>
        </p:nvSpPr>
        <p:spPr>
          <a:xfrm>
            <a:off x="838200" y="5271195"/>
            <a:ext cx="3875903" cy="1560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0" i="0" u="none" strike="noStrike" baseline="0" dirty="0">
                <a:solidFill>
                  <a:schemeClr val="tx1"/>
                </a:solidFill>
                <a:latin typeface="NimbusRomNo9L-Regu"/>
              </a:rPr>
              <a:t>Host Machine: </a:t>
            </a:r>
          </a:p>
          <a:p>
            <a:pPr algn="l"/>
            <a:r>
              <a:rPr lang="en-US" altLang="zh-CN" dirty="0">
                <a:solidFill>
                  <a:schemeClr val="tx1"/>
                </a:solidFill>
                <a:latin typeface="NimbusRomNo9L-Regu"/>
              </a:rPr>
              <a:t>CPU:</a:t>
            </a:r>
            <a:r>
              <a:rPr lang="en-US" altLang="zh-CN" b="0" i="0" u="none" strike="noStrike" baseline="0" dirty="0">
                <a:solidFill>
                  <a:srgbClr val="FF0000"/>
                </a:solidFill>
                <a:latin typeface="NimbusRomNo9L-Regu"/>
              </a:rPr>
              <a:t> i9-9900K (8 cores 16 threads)</a:t>
            </a:r>
            <a:r>
              <a:rPr lang="zh-CN" altLang="en-US" dirty="0">
                <a:solidFill>
                  <a:schemeClr val="tx1"/>
                </a:solidFill>
                <a:latin typeface="NimbusRomNo9L-Regu"/>
              </a:rPr>
              <a:t> </a:t>
            </a:r>
            <a:endParaRPr lang="en-US" altLang="zh-CN" dirty="0">
              <a:solidFill>
                <a:schemeClr val="tx1"/>
              </a:solidFill>
              <a:latin typeface="NimbusRomNo9L-Regu"/>
            </a:endParaRPr>
          </a:p>
          <a:p>
            <a:pPr algn="l"/>
            <a:r>
              <a:rPr lang="en-US" altLang="zh-CN" dirty="0">
                <a:solidFill>
                  <a:schemeClr val="tx1"/>
                </a:solidFill>
                <a:latin typeface="NimbusRomNo9L-Regu"/>
              </a:rPr>
              <a:t>M</a:t>
            </a:r>
            <a:r>
              <a:rPr lang="en-US" altLang="zh-CN" b="0" i="0" u="none" strike="noStrike" baseline="0" dirty="0">
                <a:solidFill>
                  <a:schemeClr val="tx1"/>
                </a:solidFill>
                <a:latin typeface="NimbusRomNo9L-Regu"/>
              </a:rPr>
              <a:t>emory: 64 GB</a:t>
            </a:r>
          </a:p>
          <a:p>
            <a:pPr algn="l"/>
            <a:r>
              <a:rPr lang="en-US" altLang="zh-CN" dirty="0">
                <a:solidFill>
                  <a:schemeClr val="tx1"/>
                </a:solidFill>
                <a:latin typeface="NimbusRomNo9L-Regu"/>
              </a:rPr>
              <a:t>Storage: 2 TB HDD</a:t>
            </a:r>
            <a:endParaRPr lang="en-US" altLang="zh-CN" b="0" i="0" u="none" strike="noStrike" baseline="0" dirty="0">
              <a:solidFill>
                <a:schemeClr val="tx1"/>
              </a:solidFill>
              <a:latin typeface="NimbusRomNo9L-Regu"/>
            </a:endParaRPr>
          </a:p>
          <a:p>
            <a:pPr algn="l"/>
            <a:r>
              <a:rPr lang="en-US" altLang="zh-CN" b="0" i="0" u="none" strike="noStrike" baseline="0" dirty="0">
                <a:solidFill>
                  <a:schemeClr val="tx1"/>
                </a:solidFill>
                <a:latin typeface="NimbusRomNo9L-Regu"/>
              </a:rPr>
              <a:t>Host OS: </a:t>
            </a:r>
            <a:r>
              <a:rPr lang="en-US" altLang="zh-CN" b="0" i="0" u="none" strike="noStrike" baseline="0" dirty="0">
                <a:solidFill>
                  <a:srgbClr val="FF0000"/>
                </a:solidFill>
                <a:latin typeface="NimbusRomNo9L-Regu"/>
              </a:rPr>
              <a:t>Windows 10 Pro</a:t>
            </a:r>
            <a:r>
              <a:rPr lang="en-US" altLang="zh-CN" b="0" i="0" u="none" strike="noStrike" baseline="0" dirty="0">
                <a:solidFill>
                  <a:schemeClr val="tx1"/>
                </a:solidFill>
                <a:latin typeface="NimbusRomNo9L-Regu"/>
              </a:rPr>
              <a:t> (20H2)</a:t>
            </a:r>
          </a:p>
        </p:txBody>
      </p:sp>
      <p:cxnSp>
        <p:nvCxnSpPr>
          <p:cNvPr id="7" name="直接连接符 6">
            <a:extLst>
              <a:ext uri="{FF2B5EF4-FFF2-40B4-BE49-F238E27FC236}">
                <a16:creationId xmlns:a16="http://schemas.microsoft.com/office/drawing/2014/main" id="{4FB12E63-EE62-4E9E-9B99-FA237778423E}"/>
              </a:ext>
            </a:extLst>
          </p:cNvPr>
          <p:cNvCxnSpPr>
            <a:cxnSpLocks/>
            <a:stCxn id="6" idx="0"/>
          </p:cNvCxnSpPr>
          <p:nvPr/>
        </p:nvCxnSpPr>
        <p:spPr>
          <a:xfrm flipH="1" flipV="1">
            <a:off x="2310063" y="4369869"/>
            <a:ext cx="466089" cy="901326"/>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矩形 12">
            <a:extLst>
              <a:ext uri="{FF2B5EF4-FFF2-40B4-BE49-F238E27FC236}">
                <a16:creationId xmlns:a16="http://schemas.microsoft.com/office/drawing/2014/main" id="{51FFD852-7B43-4854-BB07-46394B30E28E}"/>
              </a:ext>
            </a:extLst>
          </p:cNvPr>
          <p:cNvSpPr/>
          <p:nvPr/>
        </p:nvSpPr>
        <p:spPr>
          <a:xfrm>
            <a:off x="5774724" y="5271195"/>
            <a:ext cx="3875903" cy="1560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0" i="0" u="none" strike="noStrike" baseline="0" dirty="0">
                <a:solidFill>
                  <a:schemeClr val="tx1"/>
                </a:solidFill>
                <a:latin typeface="NimbusRomNo9L-Regu"/>
              </a:rPr>
              <a:t>Virtual Machine:</a:t>
            </a:r>
          </a:p>
          <a:p>
            <a:pPr algn="l"/>
            <a:r>
              <a:rPr lang="en-US" altLang="zh-CN" dirty="0">
                <a:solidFill>
                  <a:schemeClr val="tx1"/>
                </a:solidFill>
                <a:latin typeface="NimbusRomNo9L-Regu"/>
              </a:rPr>
              <a:t>CPU Threads: </a:t>
            </a:r>
            <a:r>
              <a:rPr lang="en-US" altLang="zh-CN" dirty="0">
                <a:solidFill>
                  <a:srgbClr val="FF0000"/>
                </a:solidFill>
                <a:latin typeface="NimbusRomNo9L-Regu"/>
              </a:rPr>
              <a:t>1/2/6/12 Threads</a:t>
            </a:r>
          </a:p>
          <a:p>
            <a:pPr algn="l"/>
            <a:r>
              <a:rPr lang="en-US" altLang="zh-CN" dirty="0">
                <a:solidFill>
                  <a:schemeClr val="tx1"/>
                </a:solidFill>
                <a:latin typeface="NimbusRomNo9L-Regu"/>
              </a:rPr>
              <a:t>Memory: 24 GB</a:t>
            </a:r>
          </a:p>
          <a:p>
            <a:pPr algn="l"/>
            <a:r>
              <a:rPr lang="en-US" altLang="zh-CN" dirty="0">
                <a:solidFill>
                  <a:schemeClr val="tx1"/>
                </a:solidFill>
                <a:latin typeface="NimbusRomNo9L-Regu"/>
              </a:rPr>
              <a:t>Storage: 500 GB</a:t>
            </a:r>
          </a:p>
          <a:p>
            <a:r>
              <a:rPr lang="en-US" altLang="zh-CN" b="0" i="0" u="none" strike="noStrike" baseline="0" dirty="0">
                <a:solidFill>
                  <a:schemeClr val="tx1"/>
                </a:solidFill>
                <a:latin typeface="NimbusRomNo9L-Regu"/>
              </a:rPr>
              <a:t>Guest OS: </a:t>
            </a:r>
            <a:r>
              <a:rPr lang="en-US" altLang="zh-CN" b="0" i="0" u="none" strike="noStrike" baseline="0" dirty="0">
                <a:solidFill>
                  <a:srgbClr val="FF0000"/>
                </a:solidFill>
                <a:latin typeface="NimbusRomNo9L-Regu"/>
              </a:rPr>
              <a:t>Ubuntu </a:t>
            </a:r>
            <a:r>
              <a:rPr lang="fr-FR" altLang="zh-CN" b="0" i="0" u="none" strike="noStrike" baseline="0" dirty="0">
                <a:solidFill>
                  <a:srgbClr val="FF0000"/>
                </a:solidFill>
                <a:latin typeface="NimbusRomNo9L-Regu"/>
              </a:rPr>
              <a:t>18.04.5 </a:t>
            </a:r>
            <a:r>
              <a:rPr lang="fr-FR" altLang="zh-CN" b="0" i="0" u="none" strike="noStrike" baseline="0" dirty="0">
                <a:solidFill>
                  <a:schemeClr val="tx1"/>
                </a:solidFill>
                <a:latin typeface="NimbusRomNo9L-Regu"/>
              </a:rPr>
              <a:t>LTS Desktop</a:t>
            </a:r>
            <a:endParaRPr lang="zh-CN" altLang="en-US" dirty="0">
              <a:solidFill>
                <a:schemeClr val="tx1"/>
              </a:solidFill>
            </a:endParaRPr>
          </a:p>
        </p:txBody>
      </p:sp>
      <p:cxnSp>
        <p:nvCxnSpPr>
          <p:cNvPr id="17" name="直接连接符 16">
            <a:extLst>
              <a:ext uri="{FF2B5EF4-FFF2-40B4-BE49-F238E27FC236}">
                <a16:creationId xmlns:a16="http://schemas.microsoft.com/office/drawing/2014/main" id="{3034902C-66A9-4A0F-87D7-A3AC7753EA91}"/>
              </a:ext>
            </a:extLst>
          </p:cNvPr>
          <p:cNvCxnSpPr>
            <a:cxnSpLocks/>
            <a:stCxn id="13" idx="0"/>
          </p:cNvCxnSpPr>
          <p:nvPr/>
        </p:nvCxnSpPr>
        <p:spPr>
          <a:xfrm flipH="1" flipV="1">
            <a:off x="2730843" y="2177913"/>
            <a:ext cx="4981833" cy="3093282"/>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灯片编号占位符 3">
            <a:extLst>
              <a:ext uri="{FF2B5EF4-FFF2-40B4-BE49-F238E27FC236}">
                <a16:creationId xmlns:a16="http://schemas.microsoft.com/office/drawing/2014/main" id="{DD14903C-9926-4094-847A-7BCAE67176F7}"/>
              </a:ext>
            </a:extLst>
          </p:cNvPr>
          <p:cNvSpPr>
            <a:spLocks noGrp="1"/>
          </p:cNvSpPr>
          <p:nvPr>
            <p:ph type="sldNum" sz="quarter" idx="12"/>
          </p:nvPr>
        </p:nvSpPr>
        <p:spPr/>
        <p:txBody>
          <a:bodyPr/>
          <a:lstStyle/>
          <a:p>
            <a:fld id="{2CD7395A-1EFF-494F-84D6-50FECF7142F9}" type="slidenum">
              <a:rPr lang="zh-CN" altLang="en-US" smtClean="0"/>
              <a:t>10</a:t>
            </a:fld>
            <a:endParaRPr lang="zh-CN" altLang="en-US"/>
          </a:p>
        </p:txBody>
      </p:sp>
      <p:sp>
        <p:nvSpPr>
          <p:cNvPr id="5" name="矩形: 圆角 4">
            <a:extLst>
              <a:ext uri="{FF2B5EF4-FFF2-40B4-BE49-F238E27FC236}">
                <a16:creationId xmlns:a16="http://schemas.microsoft.com/office/drawing/2014/main" id="{DB1376D0-D69C-4827-A0E8-905210DE2BDC}"/>
              </a:ext>
            </a:extLst>
          </p:cNvPr>
          <p:cNvSpPr/>
          <p:nvPr/>
        </p:nvSpPr>
        <p:spPr>
          <a:xfrm>
            <a:off x="42858" y="1496901"/>
            <a:ext cx="3066104" cy="32194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4498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8904795-C056-4C5B-A086-37461CE5D09C}"/>
              </a:ext>
            </a:extLst>
          </p:cNvPr>
          <p:cNvPicPr>
            <a:picLocks noChangeAspect="1"/>
          </p:cNvPicPr>
          <p:nvPr/>
        </p:nvPicPr>
        <p:blipFill>
          <a:blip r:embed="rId2"/>
          <a:stretch>
            <a:fillRect/>
          </a:stretch>
        </p:blipFill>
        <p:spPr>
          <a:xfrm>
            <a:off x="90983" y="1496901"/>
            <a:ext cx="12010033" cy="3477190"/>
          </a:xfrm>
          <a:prstGeom prst="rect">
            <a:avLst/>
          </a:prstGeom>
        </p:spPr>
      </p:pic>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Our Experimental Framework</a:t>
            </a:r>
            <a:endParaRPr lang="zh-CN" altLang="en-US" sz="3200" b="1" dirty="0">
              <a:latin typeface="Microsoft YaHei Light" panose="020B0502040204020203" pitchFamily="34" charset="-122"/>
              <a:ea typeface="Microsoft YaHei Light" panose="020B0502040204020203" pitchFamily="34" charset="-122"/>
            </a:endParaRPr>
          </a:p>
        </p:txBody>
      </p:sp>
      <p:pic>
        <p:nvPicPr>
          <p:cNvPr id="9" name="图片 8">
            <a:extLst>
              <a:ext uri="{FF2B5EF4-FFF2-40B4-BE49-F238E27FC236}">
                <a16:creationId xmlns:a16="http://schemas.microsoft.com/office/drawing/2014/main" id="{E5481148-CB53-4677-A7FA-65F89F64E832}"/>
              </a:ext>
            </a:extLst>
          </p:cNvPr>
          <p:cNvPicPr>
            <a:picLocks noChangeAspect="1"/>
          </p:cNvPicPr>
          <p:nvPr/>
        </p:nvPicPr>
        <p:blipFill>
          <a:blip r:embed="rId3"/>
          <a:stretch>
            <a:fillRect/>
          </a:stretch>
        </p:blipFill>
        <p:spPr>
          <a:xfrm>
            <a:off x="838200" y="5056207"/>
            <a:ext cx="5743214" cy="1801793"/>
          </a:xfrm>
          <a:prstGeom prst="rect">
            <a:avLst/>
          </a:prstGeom>
          <a:ln>
            <a:solidFill>
              <a:schemeClr val="accent1">
                <a:lumMod val="75000"/>
              </a:schemeClr>
            </a:solidFill>
          </a:ln>
        </p:spPr>
      </p:pic>
      <p:cxnSp>
        <p:nvCxnSpPr>
          <p:cNvPr id="10" name="直接连接符 9">
            <a:extLst>
              <a:ext uri="{FF2B5EF4-FFF2-40B4-BE49-F238E27FC236}">
                <a16:creationId xmlns:a16="http://schemas.microsoft.com/office/drawing/2014/main" id="{CB694170-936E-46BA-8FE6-5AFD2EBEBB17}"/>
              </a:ext>
            </a:extLst>
          </p:cNvPr>
          <p:cNvCxnSpPr>
            <a:cxnSpLocks/>
            <a:stCxn id="9" idx="0"/>
          </p:cNvCxnSpPr>
          <p:nvPr/>
        </p:nvCxnSpPr>
        <p:spPr>
          <a:xfrm flipV="1">
            <a:off x="3709807" y="4417996"/>
            <a:ext cx="0" cy="638211"/>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文本框 12">
            <a:extLst>
              <a:ext uri="{FF2B5EF4-FFF2-40B4-BE49-F238E27FC236}">
                <a16:creationId xmlns:a16="http://schemas.microsoft.com/office/drawing/2014/main" id="{6B3A836D-16F0-40E6-8CED-6C601D8B025D}"/>
              </a:ext>
            </a:extLst>
          </p:cNvPr>
          <p:cNvSpPr txBox="1"/>
          <p:nvPr/>
        </p:nvSpPr>
        <p:spPr>
          <a:xfrm>
            <a:off x="6838510" y="5464807"/>
            <a:ext cx="3850086" cy="646331"/>
          </a:xfrm>
          <a:prstGeom prst="rect">
            <a:avLst/>
          </a:prstGeom>
          <a:noFill/>
        </p:spPr>
        <p:txBody>
          <a:bodyPr wrap="square" rtlCol="0">
            <a:spAutoFit/>
          </a:bodyPr>
          <a:lstStyle/>
          <a:p>
            <a:r>
              <a:rPr lang="en-US" altLang="zh-CN" dirty="0">
                <a:solidFill>
                  <a:srgbClr val="FF0000"/>
                </a:solidFill>
                <a:latin typeface="NimbusRomNo9L-Regu"/>
              </a:rPr>
              <a:t>Control software-level randomness</a:t>
            </a:r>
            <a:endParaRPr lang="en-US" altLang="zh-CN" dirty="0">
              <a:latin typeface="NimbusRomNo9L-Regu"/>
            </a:endParaRPr>
          </a:p>
          <a:p>
            <a:r>
              <a:rPr lang="en-US" altLang="zh-CN" dirty="0">
                <a:latin typeface="NimbusRomNo9L-Regu"/>
              </a:rPr>
              <a:t>e.g., Python/</a:t>
            </a:r>
            <a:r>
              <a:rPr lang="en-US" altLang="zh-CN" dirty="0" err="1">
                <a:latin typeface="NimbusRomNo9L-Regu"/>
              </a:rPr>
              <a:t>Numpy</a:t>
            </a:r>
            <a:r>
              <a:rPr lang="en-US" altLang="zh-CN" dirty="0">
                <a:latin typeface="NimbusRomNo9L-Regu"/>
              </a:rPr>
              <a:t>/TF random seed</a:t>
            </a:r>
            <a:endParaRPr lang="zh-CN" altLang="en-US" dirty="0">
              <a:latin typeface="NimbusRomNo9L-Regu"/>
            </a:endParaRPr>
          </a:p>
        </p:txBody>
      </p:sp>
      <p:sp>
        <p:nvSpPr>
          <p:cNvPr id="4" name="灯片编号占位符 3">
            <a:extLst>
              <a:ext uri="{FF2B5EF4-FFF2-40B4-BE49-F238E27FC236}">
                <a16:creationId xmlns:a16="http://schemas.microsoft.com/office/drawing/2014/main" id="{5C0EF0A4-89F3-409C-9136-DF5464A7B087}"/>
              </a:ext>
            </a:extLst>
          </p:cNvPr>
          <p:cNvSpPr>
            <a:spLocks noGrp="1"/>
          </p:cNvSpPr>
          <p:nvPr>
            <p:ph type="sldNum" sz="quarter" idx="12"/>
          </p:nvPr>
        </p:nvSpPr>
        <p:spPr/>
        <p:txBody>
          <a:bodyPr/>
          <a:lstStyle/>
          <a:p>
            <a:fld id="{2CD7395A-1EFF-494F-84D6-50FECF7142F9}" type="slidenum">
              <a:rPr lang="zh-CN" altLang="en-US" smtClean="0"/>
              <a:t>11</a:t>
            </a:fld>
            <a:endParaRPr lang="zh-CN" altLang="en-US"/>
          </a:p>
        </p:txBody>
      </p:sp>
      <p:sp>
        <p:nvSpPr>
          <p:cNvPr id="12" name="矩形: 圆角 11">
            <a:extLst>
              <a:ext uri="{FF2B5EF4-FFF2-40B4-BE49-F238E27FC236}">
                <a16:creationId xmlns:a16="http://schemas.microsoft.com/office/drawing/2014/main" id="{20DB621E-345F-4C21-BE68-8F7816247AF5}"/>
              </a:ext>
            </a:extLst>
          </p:cNvPr>
          <p:cNvSpPr/>
          <p:nvPr/>
        </p:nvSpPr>
        <p:spPr>
          <a:xfrm>
            <a:off x="3113324" y="1496901"/>
            <a:ext cx="3066104" cy="32194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0627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B3AA679-3DD5-465B-81E3-FFD5A24F90B0}"/>
              </a:ext>
            </a:extLst>
          </p:cNvPr>
          <p:cNvPicPr>
            <a:picLocks noChangeAspect="1"/>
          </p:cNvPicPr>
          <p:nvPr/>
        </p:nvPicPr>
        <p:blipFill>
          <a:blip r:embed="rId2"/>
          <a:stretch>
            <a:fillRect/>
          </a:stretch>
        </p:blipFill>
        <p:spPr>
          <a:xfrm>
            <a:off x="90983" y="1496901"/>
            <a:ext cx="12010033" cy="3477190"/>
          </a:xfrm>
          <a:prstGeom prst="rect">
            <a:avLst/>
          </a:prstGeom>
        </p:spPr>
      </p:pic>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Our Experimental Framework</a:t>
            </a:r>
            <a:endParaRPr lang="zh-CN" altLang="en-US" sz="3200" b="1" dirty="0">
              <a:latin typeface="Microsoft YaHei Light" panose="020B0502040204020203" pitchFamily="34" charset="-122"/>
              <a:ea typeface="Microsoft YaHei Light" panose="020B0502040204020203" pitchFamily="34" charset="-122"/>
            </a:endParaRPr>
          </a:p>
        </p:txBody>
      </p:sp>
      <p:sp>
        <p:nvSpPr>
          <p:cNvPr id="4" name="矩形 3">
            <a:extLst>
              <a:ext uri="{FF2B5EF4-FFF2-40B4-BE49-F238E27FC236}">
                <a16:creationId xmlns:a16="http://schemas.microsoft.com/office/drawing/2014/main" id="{1BC8C5E2-4442-48B1-ADB2-CA31D91D3539}"/>
              </a:ext>
            </a:extLst>
          </p:cNvPr>
          <p:cNvSpPr/>
          <p:nvPr/>
        </p:nvSpPr>
        <p:spPr>
          <a:xfrm>
            <a:off x="3027406" y="5473983"/>
            <a:ext cx="4390484" cy="1181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rgbClr val="FF0000"/>
                </a:solidFill>
                <a:latin typeface="NimbusRomNo9L-Regu"/>
              </a:rPr>
              <a:t>Three types of i</a:t>
            </a:r>
            <a:r>
              <a:rPr lang="en-US" altLang="zh-CN" b="0" i="0" u="none" strike="noStrike" baseline="0" dirty="0">
                <a:solidFill>
                  <a:srgbClr val="FF0000"/>
                </a:solidFill>
                <a:latin typeface="NimbusRomNo9L-Regu"/>
              </a:rPr>
              <a:t>dentical training runs</a:t>
            </a:r>
            <a:r>
              <a:rPr lang="en-US" altLang="zh-CN" b="0" i="0" u="none" strike="noStrike" baseline="0" dirty="0">
                <a:solidFill>
                  <a:schemeClr val="tx1"/>
                </a:solidFill>
                <a:latin typeface="NimbusRomNo9L-Regu"/>
              </a:rPr>
              <a:t>: </a:t>
            </a:r>
          </a:p>
          <a:p>
            <a:pPr marL="342900" indent="-342900" algn="l">
              <a:buAutoNum type="arabicParenBoth"/>
            </a:pPr>
            <a:r>
              <a:rPr lang="en-US" altLang="zh-CN" b="0" i="0" u="none" strike="noStrike" baseline="0" dirty="0">
                <a:solidFill>
                  <a:schemeClr val="tx1"/>
                </a:solidFill>
                <a:latin typeface="NimbusRomNo9L-Regu"/>
              </a:rPr>
              <a:t>default runs with model selection</a:t>
            </a:r>
          </a:p>
          <a:p>
            <a:pPr marL="342900" indent="-342900" algn="l">
              <a:buAutoNum type="arabicParenBoth"/>
            </a:pPr>
            <a:r>
              <a:rPr lang="en-US" altLang="zh-CN" b="0" i="0" u="none" strike="noStrike" baseline="0" dirty="0">
                <a:solidFill>
                  <a:schemeClr val="tx1"/>
                </a:solidFill>
                <a:latin typeface="NimbusRomNo9L-Regu"/>
              </a:rPr>
              <a:t>fixed-seed runs with model selection</a:t>
            </a:r>
          </a:p>
          <a:p>
            <a:pPr marL="342900" indent="-342900" algn="l">
              <a:buAutoNum type="arabicParenBoth"/>
            </a:pPr>
            <a:r>
              <a:rPr lang="en-US" altLang="zh-CN" b="0" i="0" u="none" strike="noStrike" baseline="0" dirty="0">
                <a:solidFill>
                  <a:schemeClr val="tx1"/>
                </a:solidFill>
                <a:latin typeface="NimbusRomNo9L-Regu"/>
              </a:rPr>
              <a:t>fixed-seed runs without model selection</a:t>
            </a:r>
            <a:endParaRPr lang="zh-CN" altLang="en-US" dirty="0">
              <a:solidFill>
                <a:schemeClr val="tx1"/>
              </a:solidFill>
            </a:endParaRPr>
          </a:p>
        </p:txBody>
      </p:sp>
      <p:sp>
        <p:nvSpPr>
          <p:cNvPr id="10" name="矩形 9">
            <a:extLst>
              <a:ext uri="{FF2B5EF4-FFF2-40B4-BE49-F238E27FC236}">
                <a16:creationId xmlns:a16="http://schemas.microsoft.com/office/drawing/2014/main" id="{9E11FA27-A823-47D1-B598-FB5D667347DF}"/>
              </a:ext>
            </a:extLst>
          </p:cNvPr>
          <p:cNvSpPr/>
          <p:nvPr/>
        </p:nvSpPr>
        <p:spPr>
          <a:xfrm>
            <a:off x="8054382" y="5473983"/>
            <a:ext cx="2937669" cy="1181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rgbClr val="FF0000"/>
                </a:solidFill>
                <a:latin typeface="NimbusRomNo9L-Regu"/>
              </a:rPr>
              <a:t>Variance analysis</a:t>
            </a:r>
            <a:r>
              <a:rPr lang="en-US" altLang="zh-CN" b="0" i="0" u="none" strike="noStrike" baseline="0" dirty="0">
                <a:solidFill>
                  <a:schemeClr val="tx1"/>
                </a:solidFill>
                <a:latin typeface="NimbusRomNo9L-Regu"/>
              </a:rPr>
              <a:t>: </a:t>
            </a:r>
          </a:p>
          <a:p>
            <a:pPr algn="l"/>
            <a:r>
              <a:rPr lang="en-US" altLang="zh-CN" b="0" i="0" u="none" strike="noStrike" baseline="0" dirty="0">
                <a:solidFill>
                  <a:schemeClr val="tx1"/>
                </a:solidFill>
                <a:latin typeface="NimbusRomNo9L-Regu"/>
              </a:rPr>
              <a:t>Boxplots and statistics test</a:t>
            </a:r>
          </a:p>
        </p:txBody>
      </p:sp>
      <p:cxnSp>
        <p:nvCxnSpPr>
          <p:cNvPr id="5" name="直接连接符 4">
            <a:extLst>
              <a:ext uri="{FF2B5EF4-FFF2-40B4-BE49-F238E27FC236}">
                <a16:creationId xmlns:a16="http://schemas.microsoft.com/office/drawing/2014/main" id="{8223EBAA-0C4F-4E23-BDD1-D068C5FD5A90}"/>
              </a:ext>
            </a:extLst>
          </p:cNvPr>
          <p:cNvCxnSpPr>
            <a:cxnSpLocks/>
            <a:stCxn id="4" idx="0"/>
          </p:cNvCxnSpPr>
          <p:nvPr/>
        </p:nvCxnSpPr>
        <p:spPr>
          <a:xfrm flipV="1">
            <a:off x="5222648" y="4421509"/>
            <a:ext cx="1388217" cy="1052474"/>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直接连接符 12">
            <a:extLst>
              <a:ext uri="{FF2B5EF4-FFF2-40B4-BE49-F238E27FC236}">
                <a16:creationId xmlns:a16="http://schemas.microsoft.com/office/drawing/2014/main" id="{2F751BA2-CADA-4FF7-A9D7-EE32D1FC251B}"/>
              </a:ext>
            </a:extLst>
          </p:cNvPr>
          <p:cNvCxnSpPr>
            <a:cxnSpLocks/>
            <a:stCxn id="10" idx="0"/>
          </p:cNvCxnSpPr>
          <p:nvPr/>
        </p:nvCxnSpPr>
        <p:spPr>
          <a:xfrm flipV="1">
            <a:off x="9523217" y="4504623"/>
            <a:ext cx="1565086" cy="969360"/>
          </a:xfrm>
          <a:prstGeom prst="line">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灯片编号占位符 2">
            <a:extLst>
              <a:ext uri="{FF2B5EF4-FFF2-40B4-BE49-F238E27FC236}">
                <a16:creationId xmlns:a16="http://schemas.microsoft.com/office/drawing/2014/main" id="{A50584D4-68B2-4C10-B72E-DDCD90C44FA5}"/>
              </a:ext>
            </a:extLst>
          </p:cNvPr>
          <p:cNvSpPr>
            <a:spLocks noGrp="1"/>
          </p:cNvSpPr>
          <p:nvPr>
            <p:ph type="sldNum" sz="quarter" idx="12"/>
          </p:nvPr>
        </p:nvSpPr>
        <p:spPr/>
        <p:txBody>
          <a:bodyPr/>
          <a:lstStyle/>
          <a:p>
            <a:fld id="{2CD7395A-1EFF-494F-84D6-50FECF7142F9}" type="slidenum">
              <a:rPr lang="zh-CN" altLang="en-US" smtClean="0"/>
              <a:t>12</a:t>
            </a:fld>
            <a:endParaRPr lang="zh-CN" altLang="en-US"/>
          </a:p>
        </p:txBody>
      </p:sp>
      <p:sp>
        <p:nvSpPr>
          <p:cNvPr id="11" name="矩形: 圆角 10">
            <a:extLst>
              <a:ext uri="{FF2B5EF4-FFF2-40B4-BE49-F238E27FC236}">
                <a16:creationId xmlns:a16="http://schemas.microsoft.com/office/drawing/2014/main" id="{9297F8CA-A9BC-4C6B-B959-FCB2AD208665}"/>
              </a:ext>
            </a:extLst>
          </p:cNvPr>
          <p:cNvSpPr/>
          <p:nvPr/>
        </p:nvSpPr>
        <p:spPr>
          <a:xfrm>
            <a:off x="6203046" y="1496901"/>
            <a:ext cx="5897969" cy="32194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022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Our Experimental Framework</a:t>
            </a:r>
            <a:endParaRPr lang="zh-CN" altLang="en-US" sz="3200" b="1" dirty="0">
              <a:latin typeface="Microsoft YaHei Light" panose="020B0502040204020203" pitchFamily="34" charset="-122"/>
              <a:ea typeface="Microsoft YaHei Light" panose="020B0502040204020203" pitchFamily="34" charset="-122"/>
            </a:endParaRPr>
          </a:p>
        </p:txBody>
      </p:sp>
      <p:pic>
        <p:nvPicPr>
          <p:cNvPr id="4" name="图片 3">
            <a:extLst>
              <a:ext uri="{FF2B5EF4-FFF2-40B4-BE49-F238E27FC236}">
                <a16:creationId xmlns:a16="http://schemas.microsoft.com/office/drawing/2014/main" id="{4B9DE34B-C746-4BB2-8268-A1F6CF7D3D4C}"/>
              </a:ext>
            </a:extLst>
          </p:cNvPr>
          <p:cNvPicPr>
            <a:picLocks noChangeAspect="1"/>
          </p:cNvPicPr>
          <p:nvPr/>
        </p:nvPicPr>
        <p:blipFill>
          <a:blip r:embed="rId2"/>
          <a:stretch>
            <a:fillRect/>
          </a:stretch>
        </p:blipFill>
        <p:spPr>
          <a:xfrm>
            <a:off x="0" y="2450898"/>
            <a:ext cx="12192000" cy="2063679"/>
          </a:xfrm>
          <a:prstGeom prst="rect">
            <a:avLst/>
          </a:prstGeom>
        </p:spPr>
      </p:pic>
      <p:pic>
        <p:nvPicPr>
          <p:cNvPr id="6" name="图片 5">
            <a:extLst>
              <a:ext uri="{FF2B5EF4-FFF2-40B4-BE49-F238E27FC236}">
                <a16:creationId xmlns:a16="http://schemas.microsoft.com/office/drawing/2014/main" id="{E362268D-5DFA-4226-88CD-3E9B22C41FA6}"/>
              </a:ext>
            </a:extLst>
          </p:cNvPr>
          <p:cNvPicPr>
            <a:picLocks noChangeAspect="1"/>
          </p:cNvPicPr>
          <p:nvPr/>
        </p:nvPicPr>
        <p:blipFill>
          <a:blip r:embed="rId3"/>
          <a:stretch>
            <a:fillRect/>
          </a:stretch>
        </p:blipFill>
        <p:spPr>
          <a:xfrm>
            <a:off x="2828197" y="4763591"/>
            <a:ext cx="6535605" cy="1957884"/>
          </a:xfrm>
          <a:prstGeom prst="rect">
            <a:avLst/>
          </a:prstGeom>
        </p:spPr>
      </p:pic>
      <p:sp>
        <p:nvSpPr>
          <p:cNvPr id="5" name="文本框 4">
            <a:extLst>
              <a:ext uri="{FF2B5EF4-FFF2-40B4-BE49-F238E27FC236}">
                <a16:creationId xmlns:a16="http://schemas.microsoft.com/office/drawing/2014/main" id="{902234F6-722B-4DD4-964C-B3F7DB82DE4F}"/>
              </a:ext>
            </a:extLst>
          </p:cNvPr>
          <p:cNvSpPr txBox="1"/>
          <p:nvPr/>
        </p:nvSpPr>
        <p:spPr>
          <a:xfrm>
            <a:off x="1410310" y="1769595"/>
            <a:ext cx="9592969" cy="707886"/>
          </a:xfrm>
          <a:prstGeom prst="rect">
            <a:avLst/>
          </a:prstGeom>
          <a:noFill/>
        </p:spPr>
        <p:txBody>
          <a:bodyPr wrap="square" rtlCol="0">
            <a:spAutoFit/>
          </a:bodyPr>
          <a:lstStyle/>
          <a:p>
            <a:pPr marL="457200" indent="-457200" algn="l">
              <a:buFont typeface="Arial" panose="020B0604020202020204" pitchFamily="34" charset="0"/>
              <a:buChar char="•"/>
            </a:pPr>
            <a:r>
              <a:rPr lang="en-US" altLang="zh-CN" sz="2000" b="0" i="0" u="none" strike="noStrike" baseline="0" dirty="0">
                <a:latin typeface="NimbusRomNo9L-Regu"/>
                <a:ea typeface="Microsoft YaHei Light" panose="020B0502040204020203" pitchFamily="34" charset="-122"/>
              </a:rPr>
              <a:t>Details of examined DL projects</a:t>
            </a:r>
          </a:p>
          <a:p>
            <a:pPr algn="l"/>
            <a:r>
              <a:rPr lang="en-US" altLang="zh-CN" sz="2000" dirty="0">
                <a:solidFill>
                  <a:srgbClr val="FF0000"/>
                </a:solidFill>
                <a:latin typeface="NimbusRomNo9L-Regu"/>
                <a:ea typeface="Microsoft YaHei Light" panose="020B0502040204020203" pitchFamily="34" charset="-122"/>
              </a:rPr>
              <a:t>	Five projects: two </a:t>
            </a:r>
            <a:r>
              <a:rPr lang="en-US" altLang="zh-CN" sz="2000" dirty="0" err="1">
                <a:solidFill>
                  <a:srgbClr val="FF0000"/>
                </a:solidFill>
                <a:latin typeface="NimbusRomNo9L-Regu"/>
                <a:ea typeface="Microsoft YaHei Light" panose="020B0502040204020203" pitchFamily="34" charset="-122"/>
              </a:rPr>
              <a:t>Keras</a:t>
            </a:r>
            <a:r>
              <a:rPr lang="en-US" altLang="zh-CN" sz="2000" dirty="0">
                <a:solidFill>
                  <a:srgbClr val="FF0000"/>
                </a:solidFill>
                <a:latin typeface="NimbusRomNo9L-Regu"/>
                <a:ea typeface="Microsoft YaHei Light" panose="020B0502040204020203" pitchFamily="34" charset="-122"/>
              </a:rPr>
              <a:t>, two TensorFlow, and one </a:t>
            </a:r>
            <a:r>
              <a:rPr lang="en-US" altLang="zh-CN" sz="2000" dirty="0" err="1">
                <a:solidFill>
                  <a:srgbClr val="FF0000"/>
                </a:solidFill>
                <a:latin typeface="NimbusRomNo9L-Regu"/>
                <a:ea typeface="Microsoft YaHei Light" panose="020B0502040204020203" pitchFamily="34" charset="-122"/>
              </a:rPr>
              <a:t>PyTorch</a:t>
            </a:r>
            <a:endParaRPr lang="zh-CN" altLang="en-US" sz="2000" dirty="0">
              <a:latin typeface="NimbusRomNo9L-Regu"/>
              <a:ea typeface="Microsoft YaHei Light" panose="020B0502040204020203" pitchFamily="34" charset="-122"/>
            </a:endParaRPr>
          </a:p>
        </p:txBody>
      </p:sp>
      <p:sp>
        <p:nvSpPr>
          <p:cNvPr id="3" name="灯片编号占位符 2">
            <a:extLst>
              <a:ext uri="{FF2B5EF4-FFF2-40B4-BE49-F238E27FC236}">
                <a16:creationId xmlns:a16="http://schemas.microsoft.com/office/drawing/2014/main" id="{8A5F42F5-3BF6-4455-B1AF-C0B9417467D7}"/>
              </a:ext>
            </a:extLst>
          </p:cNvPr>
          <p:cNvSpPr>
            <a:spLocks noGrp="1"/>
          </p:cNvSpPr>
          <p:nvPr>
            <p:ph type="sldNum" sz="quarter" idx="12"/>
          </p:nvPr>
        </p:nvSpPr>
        <p:spPr/>
        <p:txBody>
          <a:bodyPr/>
          <a:lstStyle/>
          <a:p>
            <a:fld id="{2CD7395A-1EFF-494F-84D6-50FECF7142F9}" type="slidenum">
              <a:rPr lang="zh-CN" altLang="en-US" smtClean="0"/>
              <a:t>13</a:t>
            </a:fld>
            <a:endParaRPr lang="zh-CN" altLang="en-US"/>
          </a:p>
        </p:txBody>
      </p:sp>
    </p:spTree>
    <p:extLst>
      <p:ext uri="{BB962C8B-B14F-4D97-AF65-F5344CB8AC3E}">
        <p14:creationId xmlns:p14="http://schemas.microsoft.com/office/powerpoint/2010/main" val="2658121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Results and Analysis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3" name="内容占位符 2">
            <a:extLst>
              <a:ext uri="{FF2B5EF4-FFF2-40B4-BE49-F238E27FC236}">
                <a16:creationId xmlns:a16="http://schemas.microsoft.com/office/drawing/2014/main" id="{A604996A-55C2-4A31-82E9-A186E37CF615}"/>
              </a:ext>
            </a:extLst>
          </p:cNvPr>
          <p:cNvSpPr>
            <a:spLocks noGrp="1"/>
          </p:cNvSpPr>
          <p:nvPr>
            <p:ph idx="1"/>
          </p:nvPr>
        </p:nvSpPr>
        <p:spPr/>
        <p:txBody>
          <a:bodyPr>
            <a:normAutofit/>
          </a:bodyPr>
          <a:lstStyle/>
          <a:p>
            <a:r>
              <a:rPr lang="en-US" altLang="zh-CN" sz="2000" b="1" dirty="0">
                <a:solidFill>
                  <a:srgbClr val="FF0000"/>
                </a:solidFill>
                <a:latin typeface="Microsoft YaHei Light" panose="020B0502040204020203" pitchFamily="34" charset="-122"/>
                <a:ea typeface="Microsoft YaHei Light" panose="020B0502040204020203" pitchFamily="34" charset="-122"/>
              </a:rPr>
              <a:t>RQ1: </a:t>
            </a:r>
            <a:r>
              <a:rPr lang="en-US" altLang="zh-CN" sz="2000" b="1" dirty="0">
                <a:latin typeface="Microsoft YaHei Light" panose="020B0502040204020203" pitchFamily="34" charset="-122"/>
                <a:ea typeface="Microsoft YaHei Light" panose="020B0502040204020203" pitchFamily="34" charset="-122"/>
              </a:rPr>
              <a:t>Impact of CPU Multithreading on Effectiveness Variance</a:t>
            </a:r>
            <a:endParaRPr lang="zh-CN" altLang="en-US" sz="2000" b="1" dirty="0">
              <a:latin typeface="Microsoft YaHei Light" panose="020B0502040204020203"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CA45C8ED-324C-4511-AA8D-B80DAB810DEC}"/>
              </a:ext>
            </a:extLst>
          </p:cNvPr>
          <p:cNvPicPr>
            <a:picLocks noChangeAspect="1"/>
          </p:cNvPicPr>
          <p:nvPr/>
        </p:nvPicPr>
        <p:blipFill>
          <a:blip r:embed="rId2"/>
          <a:stretch>
            <a:fillRect/>
          </a:stretch>
        </p:blipFill>
        <p:spPr>
          <a:xfrm>
            <a:off x="0" y="2449751"/>
            <a:ext cx="5827590" cy="4351338"/>
          </a:xfrm>
          <a:prstGeom prst="rect">
            <a:avLst/>
          </a:prstGeom>
        </p:spPr>
      </p:pic>
      <p:sp>
        <p:nvSpPr>
          <p:cNvPr id="8" name="文本框 7">
            <a:extLst>
              <a:ext uri="{FF2B5EF4-FFF2-40B4-BE49-F238E27FC236}">
                <a16:creationId xmlns:a16="http://schemas.microsoft.com/office/drawing/2014/main" id="{6DDC0FBA-8DD1-42F9-9C54-041C7B804870}"/>
              </a:ext>
            </a:extLst>
          </p:cNvPr>
          <p:cNvSpPr txBox="1"/>
          <p:nvPr/>
        </p:nvSpPr>
        <p:spPr>
          <a:xfrm>
            <a:off x="5827590" y="2449751"/>
            <a:ext cx="5963358" cy="3170099"/>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i="0" u="none" strike="noStrike" baseline="0" dirty="0">
                <a:latin typeface="NimbusRomNo9L-Regu"/>
              </a:rPr>
              <a:t>Finding #1: </a:t>
            </a:r>
            <a:r>
              <a:rPr lang="en-US" altLang="zh-CN" sz="2000" b="0" i="0" u="none" strike="noStrike" baseline="0" dirty="0">
                <a:latin typeface="NimbusRomNo9L-Regu"/>
              </a:rPr>
              <a:t>For the examined </a:t>
            </a:r>
            <a:r>
              <a:rPr lang="en-US" altLang="zh-CN" sz="2000" b="0" i="0" u="none" strike="noStrike" baseline="0" dirty="0">
                <a:solidFill>
                  <a:srgbClr val="FF0000"/>
                </a:solidFill>
                <a:latin typeface="NimbusRomNo9L-Regu"/>
              </a:rPr>
              <a:t>two </a:t>
            </a:r>
            <a:r>
              <a:rPr lang="en-US" altLang="zh-CN" sz="2000" b="0" i="0" u="none" strike="noStrike" baseline="0" dirty="0" err="1">
                <a:solidFill>
                  <a:srgbClr val="FF0000"/>
                </a:solidFill>
                <a:latin typeface="NimbusRomNo9L-Regu"/>
              </a:rPr>
              <a:t>Keras</a:t>
            </a:r>
            <a:r>
              <a:rPr lang="en-US" altLang="zh-CN" sz="2000" b="0" i="0" u="none" strike="noStrike" baseline="0" dirty="0">
                <a:solidFill>
                  <a:srgbClr val="FF0000"/>
                </a:solidFill>
                <a:latin typeface="NimbusRomNo9L-Regu"/>
              </a:rPr>
              <a:t> (with TensorFlow backend) projects</a:t>
            </a:r>
            <a:r>
              <a:rPr lang="en-US" altLang="zh-CN" sz="2000" b="0" i="0" u="none" strike="noStrike" baseline="0" dirty="0">
                <a:latin typeface="NimbusRomNo9L-Regu"/>
              </a:rPr>
              <a:t>, the accuracy variances obtained from default identical training runs (without controlling random generators) have no significant difference in different CPU multithreaded environments. </a:t>
            </a:r>
            <a:r>
              <a:rPr lang="en-US" altLang="zh-CN" sz="2000" b="0" i="0" u="none" strike="noStrike" baseline="0" dirty="0">
                <a:solidFill>
                  <a:srgbClr val="FF0000"/>
                </a:solidFill>
                <a:latin typeface="NimbusRomNo9L-Regu"/>
              </a:rPr>
              <a:t>The nondeterminism factors cause accuracy differences as large as 11.43%. </a:t>
            </a:r>
            <a:r>
              <a:rPr lang="en-US" altLang="zh-CN" sz="2000" b="0" i="0" u="none" strike="noStrike" baseline="0" dirty="0">
                <a:latin typeface="NimbusRomNo9L-Regu"/>
              </a:rPr>
              <a:t>However, after controlling random generators, we can observe the impact of CPU multithreading on the accuracy variance (e.g., different training accuracy). </a:t>
            </a:r>
            <a:endParaRPr lang="zh-CN" altLang="en-US" sz="2000" dirty="0">
              <a:latin typeface="NimbusRomNo9L-Regu"/>
            </a:endParaRPr>
          </a:p>
        </p:txBody>
      </p:sp>
      <p:sp>
        <p:nvSpPr>
          <p:cNvPr id="4" name="灯片编号占位符 3">
            <a:extLst>
              <a:ext uri="{FF2B5EF4-FFF2-40B4-BE49-F238E27FC236}">
                <a16:creationId xmlns:a16="http://schemas.microsoft.com/office/drawing/2014/main" id="{2199BBEC-740F-4E6B-99EE-21B25D8A2F8D}"/>
              </a:ext>
            </a:extLst>
          </p:cNvPr>
          <p:cNvSpPr>
            <a:spLocks noGrp="1"/>
          </p:cNvSpPr>
          <p:nvPr>
            <p:ph type="sldNum" sz="quarter" idx="12"/>
          </p:nvPr>
        </p:nvSpPr>
        <p:spPr/>
        <p:txBody>
          <a:bodyPr/>
          <a:lstStyle/>
          <a:p>
            <a:fld id="{2CD7395A-1EFF-494F-84D6-50FECF7142F9}" type="slidenum">
              <a:rPr lang="zh-CN" altLang="en-US" smtClean="0"/>
              <a:t>14</a:t>
            </a:fld>
            <a:endParaRPr lang="zh-CN" altLang="en-US"/>
          </a:p>
        </p:txBody>
      </p:sp>
    </p:spTree>
    <p:extLst>
      <p:ext uri="{BB962C8B-B14F-4D97-AF65-F5344CB8AC3E}">
        <p14:creationId xmlns:p14="http://schemas.microsoft.com/office/powerpoint/2010/main" val="3998330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Results and Analysis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3" name="内容占位符 2">
            <a:extLst>
              <a:ext uri="{FF2B5EF4-FFF2-40B4-BE49-F238E27FC236}">
                <a16:creationId xmlns:a16="http://schemas.microsoft.com/office/drawing/2014/main" id="{A604996A-55C2-4A31-82E9-A186E37CF615}"/>
              </a:ext>
            </a:extLst>
          </p:cNvPr>
          <p:cNvSpPr>
            <a:spLocks noGrp="1"/>
          </p:cNvSpPr>
          <p:nvPr>
            <p:ph idx="1"/>
          </p:nvPr>
        </p:nvSpPr>
        <p:spPr/>
        <p:txBody>
          <a:bodyPr/>
          <a:lstStyle/>
          <a:p>
            <a:r>
              <a:rPr lang="en-US" altLang="zh-CN" sz="2000" b="1" dirty="0">
                <a:solidFill>
                  <a:srgbClr val="FF0000"/>
                </a:solidFill>
                <a:latin typeface="Microsoft YaHei Light" panose="020B0502040204020203" pitchFamily="34" charset="-122"/>
                <a:ea typeface="Microsoft YaHei Light" panose="020B0502040204020203" pitchFamily="34" charset="-122"/>
              </a:rPr>
              <a:t>RQ1: </a:t>
            </a:r>
            <a:r>
              <a:rPr lang="en-US" altLang="zh-CN" sz="2000" b="1" dirty="0">
                <a:latin typeface="Microsoft YaHei Light" panose="020B0502040204020203" pitchFamily="34" charset="-122"/>
                <a:ea typeface="Microsoft YaHei Light" panose="020B0502040204020203" pitchFamily="34" charset="-122"/>
              </a:rPr>
              <a:t>Impact of CPU Multithreading on Effectiveness Variance</a:t>
            </a:r>
            <a:endParaRPr lang="zh-CN" altLang="en-US" sz="2000" b="1" dirty="0">
              <a:latin typeface="Microsoft YaHei Light" panose="020B0502040204020203" pitchFamily="34" charset="-122"/>
              <a:ea typeface="Microsoft YaHei Light" panose="020B0502040204020203" pitchFamily="34" charset="-122"/>
            </a:endParaRPr>
          </a:p>
        </p:txBody>
      </p:sp>
      <p:pic>
        <p:nvPicPr>
          <p:cNvPr id="6" name="图片 5">
            <a:extLst>
              <a:ext uri="{FF2B5EF4-FFF2-40B4-BE49-F238E27FC236}">
                <a16:creationId xmlns:a16="http://schemas.microsoft.com/office/drawing/2014/main" id="{E899B123-863B-494D-9C9C-311BDC637FEA}"/>
              </a:ext>
            </a:extLst>
          </p:cNvPr>
          <p:cNvPicPr>
            <a:picLocks noChangeAspect="1"/>
          </p:cNvPicPr>
          <p:nvPr/>
        </p:nvPicPr>
        <p:blipFill>
          <a:blip r:embed="rId2"/>
          <a:stretch>
            <a:fillRect/>
          </a:stretch>
        </p:blipFill>
        <p:spPr>
          <a:xfrm>
            <a:off x="2011968" y="3812216"/>
            <a:ext cx="7767417" cy="3045784"/>
          </a:xfrm>
          <a:prstGeom prst="rect">
            <a:avLst/>
          </a:prstGeom>
        </p:spPr>
      </p:pic>
      <p:sp>
        <p:nvSpPr>
          <p:cNvPr id="5" name="文本框 4">
            <a:extLst>
              <a:ext uri="{FF2B5EF4-FFF2-40B4-BE49-F238E27FC236}">
                <a16:creationId xmlns:a16="http://schemas.microsoft.com/office/drawing/2014/main" id="{CC2DF315-6C5E-4225-8280-ED23FC43995C}"/>
              </a:ext>
            </a:extLst>
          </p:cNvPr>
          <p:cNvSpPr txBox="1"/>
          <p:nvPr/>
        </p:nvSpPr>
        <p:spPr>
          <a:xfrm>
            <a:off x="1680145" y="2303717"/>
            <a:ext cx="8831707" cy="707886"/>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i="0" u="none" strike="noStrike" baseline="0" dirty="0">
                <a:latin typeface="NimbusRomNo9L-Regu"/>
              </a:rPr>
              <a:t>Finding #1 (cont</a:t>
            </a:r>
            <a:r>
              <a:rPr lang="en-US" altLang="zh-CN" sz="2000" b="1" dirty="0">
                <a:latin typeface="NimbusRomNo9L-Regu"/>
              </a:rPr>
              <a:t>’d</a:t>
            </a:r>
            <a:r>
              <a:rPr lang="en-US" altLang="zh-CN" sz="2000" b="1" i="0" u="none" strike="noStrike" baseline="0" dirty="0">
                <a:latin typeface="NimbusRomNo9L-Regu"/>
              </a:rPr>
              <a:t>): </a:t>
            </a:r>
            <a:r>
              <a:rPr lang="en-US" altLang="zh-CN" sz="2000" i="0" u="none" strike="noStrike" baseline="0" dirty="0">
                <a:latin typeface="NimbusRomNo9L-Regu"/>
              </a:rPr>
              <a:t>A</a:t>
            </a:r>
            <a:r>
              <a:rPr lang="en-US" altLang="zh-CN" sz="2000" b="0" i="0" u="none" strike="noStrike" baseline="0" dirty="0">
                <a:latin typeface="NimbusRomNo9L-Regu"/>
              </a:rPr>
              <a:t>lthough variance still exists in fixed-seed identical runs, </a:t>
            </a:r>
            <a:r>
              <a:rPr lang="en-US" altLang="zh-CN" sz="2000" b="0" i="0" u="none" strike="noStrike" baseline="0" dirty="0">
                <a:solidFill>
                  <a:srgbClr val="FF0000"/>
                </a:solidFill>
                <a:latin typeface="NimbusRomNo9L-Regu"/>
              </a:rPr>
              <a:t>some accuracy scores keep occurring in a single-threaded environment</a:t>
            </a:r>
            <a:r>
              <a:rPr lang="en-US" altLang="zh-CN" sz="2000" b="0" i="0" u="none" strike="noStrike" baseline="0" dirty="0">
                <a:latin typeface="NimbusRomNo9L-Regu"/>
              </a:rPr>
              <a:t>.</a:t>
            </a:r>
            <a:endParaRPr lang="zh-CN" altLang="en-US" sz="2000" dirty="0">
              <a:latin typeface="NimbusRomNo9L-Regu"/>
            </a:endParaRPr>
          </a:p>
        </p:txBody>
      </p:sp>
      <p:sp>
        <p:nvSpPr>
          <p:cNvPr id="7" name="文本框 6">
            <a:extLst>
              <a:ext uri="{FF2B5EF4-FFF2-40B4-BE49-F238E27FC236}">
                <a16:creationId xmlns:a16="http://schemas.microsoft.com/office/drawing/2014/main" id="{310A0E16-73E7-426E-84E4-0A67F16D3A1F}"/>
              </a:ext>
            </a:extLst>
          </p:cNvPr>
          <p:cNvSpPr txBox="1"/>
          <p:nvPr/>
        </p:nvSpPr>
        <p:spPr>
          <a:xfrm>
            <a:off x="5282629" y="3112243"/>
            <a:ext cx="2399155" cy="646331"/>
          </a:xfrm>
          <a:prstGeom prst="rect">
            <a:avLst/>
          </a:prstGeom>
          <a:noFill/>
        </p:spPr>
        <p:txBody>
          <a:bodyPr wrap="square" rtlCol="0">
            <a:spAutoFit/>
          </a:bodyPr>
          <a:lstStyle/>
          <a:p>
            <a:r>
              <a:rPr lang="en-US" altLang="zh-CN" dirty="0">
                <a:solidFill>
                  <a:srgbClr val="FF0000"/>
                </a:solidFill>
                <a:latin typeface="NimbusRomNo9L-Regu"/>
              </a:rPr>
              <a:t>Single-threaded</a:t>
            </a:r>
            <a:r>
              <a:rPr lang="en-US" altLang="zh-CN" dirty="0">
                <a:latin typeface="NimbusRomNo9L-Regu"/>
              </a:rPr>
              <a:t> env:</a:t>
            </a:r>
          </a:p>
          <a:p>
            <a:r>
              <a:rPr lang="en-US" altLang="zh-CN" dirty="0">
                <a:latin typeface="NimbusRomNo9L-Regu"/>
              </a:rPr>
              <a:t>89.39%-</a:t>
            </a:r>
            <a:r>
              <a:rPr lang="en-US" altLang="zh-CN" dirty="0">
                <a:solidFill>
                  <a:srgbClr val="FF0000"/>
                </a:solidFill>
                <a:latin typeface="NimbusRomNo9L-Regu"/>
              </a:rPr>
              <a:t>334</a:t>
            </a:r>
            <a:r>
              <a:rPr lang="en-US" altLang="zh-CN" dirty="0">
                <a:latin typeface="NimbusRomNo9L-Regu"/>
              </a:rPr>
              <a:t> times</a:t>
            </a:r>
          </a:p>
        </p:txBody>
      </p:sp>
      <p:sp>
        <p:nvSpPr>
          <p:cNvPr id="8" name="文本框 7">
            <a:extLst>
              <a:ext uri="{FF2B5EF4-FFF2-40B4-BE49-F238E27FC236}">
                <a16:creationId xmlns:a16="http://schemas.microsoft.com/office/drawing/2014/main" id="{56A2E2F3-958B-4A33-9EBD-DD67118A55A5}"/>
              </a:ext>
            </a:extLst>
          </p:cNvPr>
          <p:cNvSpPr txBox="1"/>
          <p:nvPr/>
        </p:nvSpPr>
        <p:spPr>
          <a:xfrm>
            <a:off x="7681784" y="3112242"/>
            <a:ext cx="2399155" cy="646331"/>
          </a:xfrm>
          <a:prstGeom prst="rect">
            <a:avLst/>
          </a:prstGeom>
          <a:noFill/>
        </p:spPr>
        <p:txBody>
          <a:bodyPr wrap="square" rtlCol="0">
            <a:spAutoFit/>
          </a:bodyPr>
          <a:lstStyle/>
          <a:p>
            <a:r>
              <a:rPr lang="en-US" altLang="zh-CN" dirty="0">
                <a:solidFill>
                  <a:srgbClr val="FF0000"/>
                </a:solidFill>
                <a:latin typeface="NimbusRomNo9L-Regu"/>
              </a:rPr>
              <a:t>Single-threaded</a:t>
            </a:r>
            <a:r>
              <a:rPr lang="en-US" altLang="zh-CN" dirty="0">
                <a:latin typeface="NimbusRomNo9L-Regu"/>
              </a:rPr>
              <a:t> env:</a:t>
            </a:r>
          </a:p>
          <a:p>
            <a:r>
              <a:rPr lang="en-US" altLang="zh-CN" dirty="0">
                <a:latin typeface="NimbusRomNo9L-Regu"/>
              </a:rPr>
              <a:t>88.33%-</a:t>
            </a:r>
            <a:r>
              <a:rPr lang="en-US" altLang="zh-CN" dirty="0">
                <a:solidFill>
                  <a:srgbClr val="FF0000"/>
                </a:solidFill>
                <a:latin typeface="NimbusRomNo9L-Regu"/>
              </a:rPr>
              <a:t>358</a:t>
            </a:r>
            <a:r>
              <a:rPr lang="en-US" altLang="zh-CN" dirty="0">
                <a:latin typeface="NimbusRomNo9L-Regu"/>
              </a:rPr>
              <a:t> times</a:t>
            </a:r>
          </a:p>
        </p:txBody>
      </p:sp>
      <p:sp>
        <p:nvSpPr>
          <p:cNvPr id="4" name="灯片编号占位符 3">
            <a:extLst>
              <a:ext uri="{FF2B5EF4-FFF2-40B4-BE49-F238E27FC236}">
                <a16:creationId xmlns:a16="http://schemas.microsoft.com/office/drawing/2014/main" id="{20B8F015-5692-405B-AA36-C054479045F3}"/>
              </a:ext>
            </a:extLst>
          </p:cNvPr>
          <p:cNvSpPr>
            <a:spLocks noGrp="1"/>
          </p:cNvSpPr>
          <p:nvPr>
            <p:ph type="sldNum" sz="quarter" idx="12"/>
          </p:nvPr>
        </p:nvSpPr>
        <p:spPr/>
        <p:txBody>
          <a:bodyPr/>
          <a:lstStyle/>
          <a:p>
            <a:fld id="{2CD7395A-1EFF-494F-84D6-50FECF7142F9}" type="slidenum">
              <a:rPr lang="zh-CN" altLang="en-US" smtClean="0"/>
              <a:t>15</a:t>
            </a:fld>
            <a:endParaRPr lang="zh-CN" altLang="en-US"/>
          </a:p>
        </p:txBody>
      </p:sp>
    </p:spTree>
    <p:extLst>
      <p:ext uri="{BB962C8B-B14F-4D97-AF65-F5344CB8AC3E}">
        <p14:creationId xmlns:p14="http://schemas.microsoft.com/office/powerpoint/2010/main" val="160168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Results and Analysis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3" name="内容占位符 2">
            <a:extLst>
              <a:ext uri="{FF2B5EF4-FFF2-40B4-BE49-F238E27FC236}">
                <a16:creationId xmlns:a16="http://schemas.microsoft.com/office/drawing/2014/main" id="{A604996A-55C2-4A31-82E9-A186E37CF615}"/>
              </a:ext>
            </a:extLst>
          </p:cNvPr>
          <p:cNvSpPr>
            <a:spLocks noGrp="1"/>
          </p:cNvSpPr>
          <p:nvPr>
            <p:ph idx="1"/>
          </p:nvPr>
        </p:nvSpPr>
        <p:spPr/>
        <p:txBody>
          <a:bodyPr/>
          <a:lstStyle/>
          <a:p>
            <a:r>
              <a:rPr lang="en-US" altLang="zh-CN" sz="2000" b="1" dirty="0">
                <a:solidFill>
                  <a:srgbClr val="FF0000"/>
                </a:solidFill>
                <a:latin typeface="Microsoft YaHei Light" panose="020B0502040204020203" pitchFamily="34" charset="-122"/>
                <a:ea typeface="Microsoft YaHei Light" panose="020B0502040204020203" pitchFamily="34" charset="-122"/>
              </a:rPr>
              <a:t>RQ1: </a:t>
            </a:r>
            <a:r>
              <a:rPr lang="en-US" altLang="zh-CN" sz="2000" b="1" dirty="0">
                <a:latin typeface="Microsoft YaHei Light" panose="020B0502040204020203" pitchFamily="34" charset="-122"/>
                <a:ea typeface="Microsoft YaHei Light" panose="020B0502040204020203" pitchFamily="34" charset="-122"/>
              </a:rPr>
              <a:t>Impact of CPU Multithreading on Effectiveness Variance</a:t>
            </a:r>
            <a:endParaRPr lang="zh-CN" altLang="en-US" sz="2000" b="1" dirty="0">
              <a:latin typeface="Microsoft YaHei Light" panose="020B0502040204020203"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65679C09-2D94-4B18-8519-57140593DE54}"/>
              </a:ext>
            </a:extLst>
          </p:cNvPr>
          <p:cNvPicPr>
            <a:picLocks noChangeAspect="1"/>
          </p:cNvPicPr>
          <p:nvPr/>
        </p:nvPicPr>
        <p:blipFill>
          <a:blip r:embed="rId2"/>
          <a:stretch>
            <a:fillRect/>
          </a:stretch>
        </p:blipFill>
        <p:spPr>
          <a:xfrm>
            <a:off x="86496" y="2191133"/>
            <a:ext cx="4534931" cy="4641906"/>
          </a:xfrm>
          <a:prstGeom prst="rect">
            <a:avLst/>
          </a:prstGeom>
        </p:spPr>
      </p:pic>
      <p:sp>
        <p:nvSpPr>
          <p:cNvPr id="8" name="文本框 7">
            <a:extLst>
              <a:ext uri="{FF2B5EF4-FFF2-40B4-BE49-F238E27FC236}">
                <a16:creationId xmlns:a16="http://schemas.microsoft.com/office/drawing/2014/main" id="{5E404B64-A22C-4500-AE03-EEC9769B99B9}"/>
              </a:ext>
            </a:extLst>
          </p:cNvPr>
          <p:cNvSpPr txBox="1"/>
          <p:nvPr/>
        </p:nvSpPr>
        <p:spPr>
          <a:xfrm>
            <a:off x="5152767" y="2601161"/>
            <a:ext cx="6643815" cy="2554545"/>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dirty="0">
                <a:latin typeface="NimbusRomNo9L-Regu"/>
              </a:rPr>
              <a:t>Finding #2: </a:t>
            </a:r>
            <a:r>
              <a:rPr lang="en-US" altLang="zh-CN" sz="2000" dirty="0">
                <a:latin typeface="NimbusRomNo9L-Regu"/>
              </a:rPr>
              <a:t>Similar to the </a:t>
            </a:r>
            <a:r>
              <a:rPr lang="en-US" altLang="zh-CN" sz="2000" dirty="0" err="1">
                <a:latin typeface="NimbusRomNo9L-Regu"/>
              </a:rPr>
              <a:t>Keras</a:t>
            </a:r>
            <a:r>
              <a:rPr lang="en-US" altLang="zh-CN" sz="2000" dirty="0">
                <a:latin typeface="NimbusRomNo9L-Regu"/>
              </a:rPr>
              <a:t> projects, for the examined </a:t>
            </a:r>
            <a:r>
              <a:rPr lang="en-US" altLang="zh-CN" sz="2000" dirty="0">
                <a:solidFill>
                  <a:srgbClr val="FF0000"/>
                </a:solidFill>
                <a:latin typeface="NimbusRomNo9L-Regu"/>
              </a:rPr>
              <a:t>TensorFlow</a:t>
            </a:r>
            <a:r>
              <a:rPr lang="en-US" altLang="zh-CN" sz="2000" dirty="0">
                <a:latin typeface="NimbusRomNo9L-Regu"/>
              </a:rPr>
              <a:t> and </a:t>
            </a:r>
            <a:r>
              <a:rPr lang="en-US" altLang="zh-CN" sz="2000" dirty="0" err="1">
                <a:solidFill>
                  <a:srgbClr val="FF0000"/>
                </a:solidFill>
                <a:latin typeface="NimbusRomNo9L-Regu"/>
              </a:rPr>
              <a:t>PyTorch</a:t>
            </a:r>
            <a:r>
              <a:rPr lang="en-US" altLang="zh-CN" sz="2000" dirty="0">
                <a:latin typeface="NimbusRomNo9L-Regu"/>
              </a:rPr>
              <a:t> projects, default identical training runs produce multiple models with different evaluation results. However, </a:t>
            </a:r>
            <a:r>
              <a:rPr lang="en-US" altLang="zh-CN" sz="2000" dirty="0">
                <a:solidFill>
                  <a:srgbClr val="FF0000"/>
                </a:solidFill>
                <a:latin typeface="NimbusRomNo9L-Regu"/>
              </a:rPr>
              <a:t>fixed-seed identical training runs produce deterministic evaluation results in the environment with the same number of CPU threads. The deterministic evaluation results of one project can be different across different environments.</a:t>
            </a:r>
            <a:endParaRPr lang="zh-CN" altLang="en-US" sz="2000" dirty="0">
              <a:solidFill>
                <a:srgbClr val="FF0000"/>
              </a:solidFill>
              <a:latin typeface="NimbusRomNo9L-Regu"/>
            </a:endParaRPr>
          </a:p>
        </p:txBody>
      </p:sp>
      <p:sp>
        <p:nvSpPr>
          <p:cNvPr id="4" name="灯片编号占位符 3">
            <a:extLst>
              <a:ext uri="{FF2B5EF4-FFF2-40B4-BE49-F238E27FC236}">
                <a16:creationId xmlns:a16="http://schemas.microsoft.com/office/drawing/2014/main" id="{4CEF225F-B464-4742-BE6F-352CADAC8AA5}"/>
              </a:ext>
            </a:extLst>
          </p:cNvPr>
          <p:cNvSpPr>
            <a:spLocks noGrp="1"/>
          </p:cNvSpPr>
          <p:nvPr>
            <p:ph type="sldNum" sz="quarter" idx="12"/>
          </p:nvPr>
        </p:nvSpPr>
        <p:spPr/>
        <p:txBody>
          <a:bodyPr/>
          <a:lstStyle/>
          <a:p>
            <a:fld id="{2CD7395A-1EFF-494F-84D6-50FECF7142F9}" type="slidenum">
              <a:rPr lang="zh-CN" altLang="en-US" smtClean="0"/>
              <a:t>16</a:t>
            </a:fld>
            <a:endParaRPr lang="zh-CN" altLang="en-US"/>
          </a:p>
        </p:txBody>
      </p:sp>
    </p:spTree>
    <p:extLst>
      <p:ext uri="{BB962C8B-B14F-4D97-AF65-F5344CB8AC3E}">
        <p14:creationId xmlns:p14="http://schemas.microsoft.com/office/powerpoint/2010/main" val="4151738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Results and Analysis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3" name="内容占位符 2">
            <a:extLst>
              <a:ext uri="{FF2B5EF4-FFF2-40B4-BE49-F238E27FC236}">
                <a16:creationId xmlns:a16="http://schemas.microsoft.com/office/drawing/2014/main" id="{A604996A-55C2-4A31-82E9-A186E37CF615}"/>
              </a:ext>
            </a:extLst>
          </p:cNvPr>
          <p:cNvSpPr>
            <a:spLocks noGrp="1"/>
          </p:cNvSpPr>
          <p:nvPr>
            <p:ph idx="1"/>
          </p:nvPr>
        </p:nvSpPr>
        <p:spPr/>
        <p:txBody>
          <a:bodyPr/>
          <a:lstStyle/>
          <a:p>
            <a:r>
              <a:rPr lang="en-US" altLang="zh-CN" sz="2000" b="1" dirty="0">
                <a:solidFill>
                  <a:srgbClr val="FF0000"/>
                </a:solidFill>
                <a:latin typeface="Microsoft YaHei Light" panose="020B0502040204020203" pitchFamily="34" charset="-122"/>
                <a:ea typeface="Microsoft YaHei Light" panose="020B0502040204020203" pitchFamily="34" charset="-122"/>
              </a:rPr>
              <a:t>RQ1: </a:t>
            </a:r>
            <a:r>
              <a:rPr lang="en-US" altLang="zh-CN" sz="2000" b="1" dirty="0">
                <a:latin typeface="Microsoft YaHei Light" panose="020B0502040204020203" pitchFamily="34" charset="-122"/>
                <a:ea typeface="Microsoft YaHei Light" panose="020B0502040204020203" pitchFamily="34" charset="-122"/>
              </a:rPr>
              <a:t>Impact of CPU Multithreading on Effectiveness Variance</a:t>
            </a:r>
            <a:endParaRPr lang="zh-CN" altLang="en-US" sz="2000" b="1" dirty="0">
              <a:latin typeface="Microsoft YaHei Light" panose="020B0502040204020203" pitchFamily="34" charset="-122"/>
              <a:ea typeface="Microsoft YaHei Light" panose="020B0502040204020203" pitchFamily="34" charset="-122"/>
            </a:endParaRPr>
          </a:p>
        </p:txBody>
      </p:sp>
      <p:pic>
        <p:nvPicPr>
          <p:cNvPr id="6" name="图片 5">
            <a:extLst>
              <a:ext uri="{FF2B5EF4-FFF2-40B4-BE49-F238E27FC236}">
                <a16:creationId xmlns:a16="http://schemas.microsoft.com/office/drawing/2014/main" id="{2B92C2C4-00A3-4DEE-B6F0-A1178552FCA0}"/>
              </a:ext>
            </a:extLst>
          </p:cNvPr>
          <p:cNvPicPr>
            <a:picLocks noChangeAspect="1"/>
          </p:cNvPicPr>
          <p:nvPr/>
        </p:nvPicPr>
        <p:blipFill>
          <a:blip r:embed="rId2"/>
          <a:stretch>
            <a:fillRect/>
          </a:stretch>
        </p:blipFill>
        <p:spPr>
          <a:xfrm>
            <a:off x="0" y="2739996"/>
            <a:ext cx="5770652" cy="2621275"/>
          </a:xfrm>
          <a:prstGeom prst="rect">
            <a:avLst/>
          </a:prstGeom>
        </p:spPr>
      </p:pic>
      <p:sp>
        <p:nvSpPr>
          <p:cNvPr id="7" name="文本框 6">
            <a:extLst>
              <a:ext uri="{FF2B5EF4-FFF2-40B4-BE49-F238E27FC236}">
                <a16:creationId xmlns:a16="http://schemas.microsoft.com/office/drawing/2014/main" id="{71F3897B-66EC-44E2-ACC3-3E8E7AB46B9B}"/>
              </a:ext>
            </a:extLst>
          </p:cNvPr>
          <p:cNvSpPr txBox="1"/>
          <p:nvPr/>
        </p:nvSpPr>
        <p:spPr>
          <a:xfrm>
            <a:off x="5775158" y="2601161"/>
            <a:ext cx="6021424" cy="2862322"/>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dirty="0">
                <a:latin typeface="NimbusRomNo9L-Regu"/>
              </a:rPr>
              <a:t>Finding #2: </a:t>
            </a:r>
            <a:r>
              <a:rPr lang="en-US" altLang="zh-CN" sz="2000" dirty="0">
                <a:latin typeface="NimbusRomNo9L-Regu"/>
              </a:rPr>
              <a:t>Similar to the </a:t>
            </a:r>
            <a:r>
              <a:rPr lang="en-US" altLang="zh-CN" sz="2000" dirty="0" err="1">
                <a:latin typeface="NimbusRomNo9L-Regu"/>
              </a:rPr>
              <a:t>Keras</a:t>
            </a:r>
            <a:r>
              <a:rPr lang="en-US" altLang="zh-CN" sz="2000" dirty="0">
                <a:latin typeface="NimbusRomNo9L-Regu"/>
              </a:rPr>
              <a:t> projects, for the examined </a:t>
            </a:r>
            <a:r>
              <a:rPr lang="en-US" altLang="zh-CN" sz="2000" dirty="0">
                <a:solidFill>
                  <a:srgbClr val="FF0000"/>
                </a:solidFill>
                <a:latin typeface="NimbusRomNo9L-Regu"/>
              </a:rPr>
              <a:t>TensorFlow</a:t>
            </a:r>
            <a:r>
              <a:rPr lang="en-US" altLang="zh-CN" sz="2000" dirty="0">
                <a:latin typeface="NimbusRomNo9L-Regu"/>
              </a:rPr>
              <a:t> and </a:t>
            </a:r>
            <a:r>
              <a:rPr lang="en-US" altLang="zh-CN" sz="2000" dirty="0" err="1">
                <a:solidFill>
                  <a:srgbClr val="FF0000"/>
                </a:solidFill>
                <a:latin typeface="NimbusRomNo9L-Regu"/>
              </a:rPr>
              <a:t>PyTorch</a:t>
            </a:r>
            <a:r>
              <a:rPr lang="en-US" altLang="zh-CN" sz="2000" dirty="0">
                <a:latin typeface="NimbusRomNo9L-Regu"/>
              </a:rPr>
              <a:t> projects, default identical training runs produce multiple models with different evaluation results. However, </a:t>
            </a:r>
            <a:r>
              <a:rPr lang="en-US" altLang="zh-CN" sz="2000" dirty="0">
                <a:solidFill>
                  <a:srgbClr val="FF0000"/>
                </a:solidFill>
                <a:latin typeface="NimbusRomNo9L-Regu"/>
              </a:rPr>
              <a:t>fixed-seed identical training runs produce deterministic evaluation results in the environment with the same number of CPU threads. The deterministic evaluation results of one project can be different across different environments.</a:t>
            </a:r>
            <a:endParaRPr lang="zh-CN" altLang="en-US" sz="2000" dirty="0">
              <a:solidFill>
                <a:srgbClr val="FF0000"/>
              </a:solidFill>
              <a:latin typeface="NimbusRomNo9L-Regu"/>
            </a:endParaRPr>
          </a:p>
        </p:txBody>
      </p:sp>
      <p:sp>
        <p:nvSpPr>
          <p:cNvPr id="4" name="标注: 线形 3">
            <a:extLst>
              <a:ext uri="{FF2B5EF4-FFF2-40B4-BE49-F238E27FC236}">
                <a16:creationId xmlns:a16="http://schemas.microsoft.com/office/drawing/2014/main" id="{CE706F6F-ADF0-44CF-ADBC-7A388E34933A}"/>
              </a:ext>
            </a:extLst>
          </p:cNvPr>
          <p:cNvSpPr/>
          <p:nvPr/>
        </p:nvSpPr>
        <p:spPr>
          <a:xfrm>
            <a:off x="2852200" y="2233370"/>
            <a:ext cx="729048" cy="506627"/>
          </a:xfrm>
          <a:prstGeom prst="borderCallout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10</a:t>
            </a:r>
            <a:r>
              <a:rPr lang="en-US" altLang="zh-CN" b="1" baseline="30000" dirty="0">
                <a:solidFill>
                  <a:srgbClr val="FF0000"/>
                </a:solidFill>
              </a:rPr>
              <a:t>-6</a:t>
            </a:r>
            <a:endParaRPr lang="zh-CN" altLang="en-US" b="1" baseline="30000" dirty="0">
              <a:solidFill>
                <a:srgbClr val="FF0000"/>
              </a:solidFill>
            </a:endParaRPr>
          </a:p>
        </p:txBody>
      </p:sp>
      <p:sp>
        <p:nvSpPr>
          <p:cNvPr id="9" name="标注: 线形 8">
            <a:extLst>
              <a:ext uri="{FF2B5EF4-FFF2-40B4-BE49-F238E27FC236}">
                <a16:creationId xmlns:a16="http://schemas.microsoft.com/office/drawing/2014/main" id="{178B9746-43EB-44BB-8D85-A9DE45412064}"/>
              </a:ext>
            </a:extLst>
          </p:cNvPr>
          <p:cNvSpPr/>
          <p:nvPr/>
        </p:nvSpPr>
        <p:spPr>
          <a:xfrm>
            <a:off x="1035502" y="2233369"/>
            <a:ext cx="729048" cy="506627"/>
          </a:xfrm>
          <a:prstGeom prst="borderCallout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10</a:t>
            </a:r>
            <a:r>
              <a:rPr lang="en-US" altLang="zh-CN" b="1" baseline="30000" dirty="0">
                <a:solidFill>
                  <a:srgbClr val="FF0000"/>
                </a:solidFill>
              </a:rPr>
              <a:t>-2</a:t>
            </a:r>
            <a:endParaRPr lang="zh-CN" altLang="en-US" b="1" baseline="30000" dirty="0">
              <a:solidFill>
                <a:srgbClr val="FF0000"/>
              </a:solidFill>
            </a:endParaRPr>
          </a:p>
        </p:txBody>
      </p:sp>
      <p:sp>
        <p:nvSpPr>
          <p:cNvPr id="10" name="标注: 线形 9">
            <a:extLst>
              <a:ext uri="{FF2B5EF4-FFF2-40B4-BE49-F238E27FC236}">
                <a16:creationId xmlns:a16="http://schemas.microsoft.com/office/drawing/2014/main" id="{45393F65-F680-407C-B401-CB39D1B050B7}"/>
              </a:ext>
            </a:extLst>
          </p:cNvPr>
          <p:cNvSpPr/>
          <p:nvPr/>
        </p:nvSpPr>
        <p:spPr>
          <a:xfrm>
            <a:off x="4372352" y="2233369"/>
            <a:ext cx="729048" cy="506627"/>
          </a:xfrm>
          <a:prstGeom prst="borderCallout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10</a:t>
            </a:r>
            <a:r>
              <a:rPr lang="en-US" altLang="zh-CN" b="1" baseline="30000" dirty="0">
                <a:solidFill>
                  <a:srgbClr val="FF0000"/>
                </a:solidFill>
              </a:rPr>
              <a:t>-2</a:t>
            </a:r>
            <a:endParaRPr lang="zh-CN" altLang="en-US" b="1" baseline="30000" dirty="0">
              <a:solidFill>
                <a:srgbClr val="FF0000"/>
              </a:solidFill>
            </a:endParaRPr>
          </a:p>
        </p:txBody>
      </p:sp>
      <p:sp>
        <p:nvSpPr>
          <p:cNvPr id="5" name="灯片编号占位符 4">
            <a:extLst>
              <a:ext uri="{FF2B5EF4-FFF2-40B4-BE49-F238E27FC236}">
                <a16:creationId xmlns:a16="http://schemas.microsoft.com/office/drawing/2014/main" id="{1352CA44-B635-4FF4-B78F-02DD75710ECF}"/>
              </a:ext>
            </a:extLst>
          </p:cNvPr>
          <p:cNvSpPr>
            <a:spLocks noGrp="1"/>
          </p:cNvSpPr>
          <p:nvPr>
            <p:ph type="sldNum" sz="quarter" idx="12"/>
          </p:nvPr>
        </p:nvSpPr>
        <p:spPr/>
        <p:txBody>
          <a:bodyPr/>
          <a:lstStyle/>
          <a:p>
            <a:fld id="{2CD7395A-1EFF-494F-84D6-50FECF7142F9}" type="slidenum">
              <a:rPr lang="zh-CN" altLang="en-US" smtClean="0"/>
              <a:t>17</a:t>
            </a:fld>
            <a:endParaRPr lang="zh-CN" altLang="en-US"/>
          </a:p>
        </p:txBody>
      </p:sp>
    </p:spTree>
    <p:extLst>
      <p:ext uri="{BB962C8B-B14F-4D97-AF65-F5344CB8AC3E}">
        <p14:creationId xmlns:p14="http://schemas.microsoft.com/office/powerpoint/2010/main" val="3642617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Results and Analysis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3" name="内容占位符 2">
            <a:extLst>
              <a:ext uri="{FF2B5EF4-FFF2-40B4-BE49-F238E27FC236}">
                <a16:creationId xmlns:a16="http://schemas.microsoft.com/office/drawing/2014/main" id="{A604996A-55C2-4A31-82E9-A186E37CF615}"/>
              </a:ext>
            </a:extLst>
          </p:cNvPr>
          <p:cNvSpPr>
            <a:spLocks noGrp="1"/>
          </p:cNvSpPr>
          <p:nvPr>
            <p:ph idx="1"/>
          </p:nvPr>
        </p:nvSpPr>
        <p:spPr/>
        <p:txBody>
          <a:bodyPr/>
          <a:lstStyle/>
          <a:p>
            <a:r>
              <a:rPr lang="en-US" altLang="zh-CN" sz="2000" b="1" dirty="0">
                <a:solidFill>
                  <a:srgbClr val="FF0000"/>
                </a:solidFill>
                <a:latin typeface="Microsoft YaHei Light" panose="020B0502040204020203" pitchFamily="34" charset="-122"/>
                <a:ea typeface="Microsoft YaHei Light" panose="020B0502040204020203" pitchFamily="34" charset="-122"/>
              </a:rPr>
              <a:t>RQ1: </a:t>
            </a:r>
            <a:r>
              <a:rPr lang="en-US" altLang="zh-CN" sz="2000" b="1" dirty="0">
                <a:latin typeface="Microsoft YaHei Light" panose="020B0502040204020203" pitchFamily="34" charset="-122"/>
                <a:ea typeface="Microsoft YaHei Light" panose="020B0502040204020203" pitchFamily="34" charset="-122"/>
              </a:rPr>
              <a:t>Impact of CPU Multithreading on Effectiveness Variance</a:t>
            </a:r>
            <a:endParaRPr lang="zh-CN" altLang="en-US" sz="2000" b="1" dirty="0">
              <a:latin typeface="Microsoft YaHei Light" panose="020B0502040204020203"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1C9AB346-07A1-49C3-B909-762B7D801232}"/>
              </a:ext>
            </a:extLst>
          </p:cNvPr>
          <p:cNvPicPr>
            <a:picLocks noChangeAspect="1"/>
          </p:cNvPicPr>
          <p:nvPr/>
        </p:nvPicPr>
        <p:blipFill>
          <a:blip r:embed="rId2"/>
          <a:stretch>
            <a:fillRect/>
          </a:stretch>
        </p:blipFill>
        <p:spPr>
          <a:xfrm>
            <a:off x="590553" y="2169514"/>
            <a:ext cx="4809219" cy="4688486"/>
          </a:xfrm>
          <a:prstGeom prst="rect">
            <a:avLst/>
          </a:prstGeom>
        </p:spPr>
      </p:pic>
      <p:sp>
        <p:nvSpPr>
          <p:cNvPr id="6" name="文本框 5">
            <a:extLst>
              <a:ext uri="{FF2B5EF4-FFF2-40B4-BE49-F238E27FC236}">
                <a16:creationId xmlns:a16="http://schemas.microsoft.com/office/drawing/2014/main" id="{9FFFFD95-B546-4774-BDB6-7E89757C77C5}"/>
              </a:ext>
            </a:extLst>
          </p:cNvPr>
          <p:cNvSpPr txBox="1"/>
          <p:nvPr/>
        </p:nvSpPr>
        <p:spPr>
          <a:xfrm>
            <a:off x="5823284" y="2456848"/>
            <a:ext cx="5851006" cy="2246769"/>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dirty="0">
                <a:latin typeface="NimbusRomNo9L-Regu"/>
              </a:rPr>
              <a:t>Finding #3: </a:t>
            </a:r>
            <a:r>
              <a:rPr lang="en-US" altLang="zh-CN" sz="2000" dirty="0">
                <a:solidFill>
                  <a:srgbClr val="FF0000"/>
                </a:solidFill>
                <a:latin typeface="NimbusRomNo9L-Regu"/>
              </a:rPr>
              <a:t>The rounding errors of floating-point numbers come from low-level implementations of DL frameworks</a:t>
            </a:r>
            <a:r>
              <a:rPr lang="en-US" altLang="zh-CN" sz="2000" dirty="0">
                <a:latin typeface="NimbusRomNo9L-Regu"/>
              </a:rPr>
              <a:t>, i.e., the C++ library. Under different CPU multithreaded environments, the rounding errors are accumulated during the training process. After some training steps, the values of training loss become different.</a:t>
            </a:r>
            <a:endParaRPr lang="zh-CN" altLang="en-US" sz="2000" dirty="0">
              <a:latin typeface="NimbusRomNo9L-Regu"/>
            </a:endParaRPr>
          </a:p>
        </p:txBody>
      </p:sp>
      <p:sp>
        <p:nvSpPr>
          <p:cNvPr id="4" name="灯片编号占位符 3">
            <a:extLst>
              <a:ext uri="{FF2B5EF4-FFF2-40B4-BE49-F238E27FC236}">
                <a16:creationId xmlns:a16="http://schemas.microsoft.com/office/drawing/2014/main" id="{C83F9C8C-545F-472C-B018-0805625A7156}"/>
              </a:ext>
            </a:extLst>
          </p:cNvPr>
          <p:cNvSpPr>
            <a:spLocks noGrp="1"/>
          </p:cNvSpPr>
          <p:nvPr>
            <p:ph type="sldNum" sz="quarter" idx="12"/>
          </p:nvPr>
        </p:nvSpPr>
        <p:spPr/>
        <p:txBody>
          <a:bodyPr/>
          <a:lstStyle/>
          <a:p>
            <a:fld id="{2CD7395A-1EFF-494F-84D6-50FECF7142F9}" type="slidenum">
              <a:rPr lang="zh-CN" altLang="en-US" smtClean="0"/>
              <a:t>18</a:t>
            </a:fld>
            <a:endParaRPr lang="zh-CN" altLang="en-US"/>
          </a:p>
        </p:txBody>
      </p:sp>
    </p:spTree>
    <p:extLst>
      <p:ext uri="{BB962C8B-B14F-4D97-AF65-F5344CB8AC3E}">
        <p14:creationId xmlns:p14="http://schemas.microsoft.com/office/powerpoint/2010/main" val="3919138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15EEF86-12C1-46E0-9E7E-A55DA8F65F3C}"/>
              </a:ext>
            </a:extLst>
          </p:cNvPr>
          <p:cNvPicPr>
            <a:picLocks noChangeAspect="1"/>
          </p:cNvPicPr>
          <p:nvPr/>
        </p:nvPicPr>
        <p:blipFill>
          <a:blip r:embed="rId2"/>
          <a:stretch>
            <a:fillRect/>
          </a:stretch>
        </p:blipFill>
        <p:spPr>
          <a:xfrm>
            <a:off x="5056510" y="4616821"/>
            <a:ext cx="6147303" cy="2212304"/>
          </a:xfrm>
          <a:prstGeom prst="rect">
            <a:avLst/>
          </a:prstGeom>
        </p:spPr>
      </p:pic>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Results and Analysis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3" name="内容占位符 2">
            <a:extLst>
              <a:ext uri="{FF2B5EF4-FFF2-40B4-BE49-F238E27FC236}">
                <a16:creationId xmlns:a16="http://schemas.microsoft.com/office/drawing/2014/main" id="{A604996A-55C2-4A31-82E9-A186E37CF615}"/>
              </a:ext>
            </a:extLst>
          </p:cNvPr>
          <p:cNvSpPr>
            <a:spLocks noGrp="1"/>
          </p:cNvSpPr>
          <p:nvPr>
            <p:ph idx="1"/>
          </p:nvPr>
        </p:nvSpPr>
        <p:spPr/>
        <p:txBody>
          <a:bodyPr/>
          <a:lstStyle/>
          <a:p>
            <a:r>
              <a:rPr lang="en-US" altLang="zh-CN" sz="2000" b="1" dirty="0">
                <a:solidFill>
                  <a:srgbClr val="FF0000"/>
                </a:solidFill>
                <a:latin typeface="Microsoft YaHei Light" panose="020B0502040204020203" pitchFamily="34" charset="-122"/>
                <a:ea typeface="Microsoft YaHei Light" panose="020B0502040204020203" pitchFamily="34" charset="-122"/>
              </a:rPr>
              <a:t>RQ1: </a:t>
            </a:r>
            <a:r>
              <a:rPr lang="en-US" altLang="zh-CN" sz="2000" b="1" dirty="0">
                <a:latin typeface="Microsoft YaHei Light" panose="020B0502040204020203" pitchFamily="34" charset="-122"/>
                <a:ea typeface="Microsoft YaHei Light" panose="020B0502040204020203" pitchFamily="34" charset="-122"/>
              </a:rPr>
              <a:t>Impact of CPU Multithreading on Effectiveness Variance</a:t>
            </a:r>
            <a:endParaRPr lang="zh-CN" altLang="en-US" sz="2000" b="1" dirty="0">
              <a:latin typeface="Microsoft YaHei Light" panose="020B0502040204020203"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9991216B-06D9-41EB-B7FA-88D63F3FE8AF}"/>
              </a:ext>
            </a:extLst>
          </p:cNvPr>
          <p:cNvPicPr>
            <a:picLocks noChangeAspect="1"/>
          </p:cNvPicPr>
          <p:nvPr/>
        </p:nvPicPr>
        <p:blipFill>
          <a:blip r:embed="rId3"/>
          <a:stretch>
            <a:fillRect/>
          </a:stretch>
        </p:blipFill>
        <p:spPr>
          <a:xfrm>
            <a:off x="228873" y="2504111"/>
            <a:ext cx="4990599" cy="4283170"/>
          </a:xfrm>
          <a:prstGeom prst="rect">
            <a:avLst/>
          </a:prstGeom>
        </p:spPr>
      </p:pic>
      <p:sp>
        <p:nvSpPr>
          <p:cNvPr id="8" name="文本框 7">
            <a:extLst>
              <a:ext uri="{FF2B5EF4-FFF2-40B4-BE49-F238E27FC236}">
                <a16:creationId xmlns:a16="http://schemas.microsoft.com/office/drawing/2014/main" id="{10C0E2C7-1FAF-4FBC-AFE5-277023581713}"/>
              </a:ext>
            </a:extLst>
          </p:cNvPr>
          <p:cNvSpPr txBox="1"/>
          <p:nvPr/>
        </p:nvSpPr>
        <p:spPr>
          <a:xfrm>
            <a:off x="5367861" y="2322674"/>
            <a:ext cx="5985939" cy="2246769"/>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dirty="0">
                <a:latin typeface="NimbusRomNo9L-Regu"/>
              </a:rPr>
              <a:t>Finding #4: </a:t>
            </a:r>
            <a:r>
              <a:rPr lang="en-US" altLang="zh-CN" sz="2000" dirty="0">
                <a:solidFill>
                  <a:srgbClr val="FF0000"/>
                </a:solidFill>
                <a:latin typeface="NimbusRomNo9L-Regu"/>
              </a:rPr>
              <a:t>For fixed-seed identical training runs without model selection, CPU multithreading causes accuracy differences as large as 8.56%</a:t>
            </a:r>
            <a:r>
              <a:rPr lang="en-US" altLang="zh-CN" sz="2000" dirty="0">
                <a:latin typeface="NimbusRomNo9L-Regu"/>
              </a:rPr>
              <a:t>. Using model selection can minimize the impact of CPU multithreading on training DL systems. The max accuracy differences are range from 0.0898% to 2.52% with model selection.</a:t>
            </a:r>
            <a:endParaRPr lang="zh-CN" altLang="en-US" sz="2000" dirty="0">
              <a:latin typeface="NimbusRomNo9L-Regu"/>
            </a:endParaRPr>
          </a:p>
        </p:txBody>
      </p:sp>
      <p:sp>
        <p:nvSpPr>
          <p:cNvPr id="4" name="灯片编号占位符 3">
            <a:extLst>
              <a:ext uri="{FF2B5EF4-FFF2-40B4-BE49-F238E27FC236}">
                <a16:creationId xmlns:a16="http://schemas.microsoft.com/office/drawing/2014/main" id="{6A259ACB-3B4D-4719-B364-E17AE8C88246}"/>
              </a:ext>
            </a:extLst>
          </p:cNvPr>
          <p:cNvSpPr>
            <a:spLocks noGrp="1"/>
          </p:cNvSpPr>
          <p:nvPr>
            <p:ph type="sldNum" sz="quarter" idx="12"/>
          </p:nvPr>
        </p:nvSpPr>
        <p:spPr/>
        <p:txBody>
          <a:bodyPr/>
          <a:lstStyle/>
          <a:p>
            <a:fld id="{2CD7395A-1EFF-494F-84D6-50FECF7142F9}" type="slidenum">
              <a:rPr lang="zh-CN" altLang="en-US" smtClean="0"/>
              <a:t>19</a:t>
            </a:fld>
            <a:endParaRPr lang="zh-CN" altLang="en-US"/>
          </a:p>
        </p:txBody>
      </p:sp>
    </p:spTree>
    <p:extLst>
      <p:ext uri="{BB962C8B-B14F-4D97-AF65-F5344CB8AC3E}">
        <p14:creationId xmlns:p14="http://schemas.microsoft.com/office/powerpoint/2010/main" val="2613611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Motivation</a:t>
            </a:r>
            <a:endParaRPr lang="zh-CN" altLang="en-US" sz="3200" b="1" dirty="0">
              <a:latin typeface="Microsoft YaHei Light" panose="020B0502040204020203" pitchFamily="34" charset="-122"/>
              <a:ea typeface="Microsoft YaHei Light" panose="020B0502040204020203" pitchFamily="34" charset="-122"/>
            </a:endParaRPr>
          </a:p>
        </p:txBody>
      </p:sp>
      <p:sp>
        <p:nvSpPr>
          <p:cNvPr id="5" name="文本框 4">
            <a:extLst>
              <a:ext uri="{FF2B5EF4-FFF2-40B4-BE49-F238E27FC236}">
                <a16:creationId xmlns:a16="http://schemas.microsoft.com/office/drawing/2014/main" id="{E4399FD0-BCBD-44D3-8242-9ED5BF2F85A0}"/>
              </a:ext>
            </a:extLst>
          </p:cNvPr>
          <p:cNvSpPr txBox="1"/>
          <p:nvPr/>
        </p:nvSpPr>
        <p:spPr>
          <a:xfrm>
            <a:off x="1022349" y="1984570"/>
            <a:ext cx="9840383" cy="1323439"/>
          </a:xfrm>
          <a:prstGeom prst="rect">
            <a:avLst/>
          </a:prstGeom>
          <a:noFill/>
        </p:spPr>
        <p:txBody>
          <a:bodyPr wrap="square">
            <a:spAutoFit/>
          </a:bodyPr>
          <a:lstStyle/>
          <a:p>
            <a:pPr marL="285750" indent="-285750" algn="l">
              <a:buFont typeface="Arial" panose="020B0604020202020204" pitchFamily="34" charset="0"/>
              <a:buChar char="•"/>
            </a:pPr>
            <a:r>
              <a:rPr lang="en-US" altLang="zh-CN" sz="2000" b="0" i="0" u="none" strike="noStrike" baseline="0" dirty="0">
                <a:latin typeface="NimbusRomNo9L-ReguItal"/>
              </a:rPr>
              <a:t>Deep learning (DL) is widely used in various domains nowadays.</a:t>
            </a:r>
          </a:p>
          <a:p>
            <a:pPr marL="285750" indent="-285750" algn="l">
              <a:buFont typeface="Arial" panose="020B0604020202020204" pitchFamily="34" charset="0"/>
              <a:buChar char="•"/>
            </a:pPr>
            <a:endParaRPr lang="en-US" altLang="zh-CN" sz="2000" dirty="0">
              <a:latin typeface="NimbusRomNo9L-ReguItal"/>
            </a:endParaRPr>
          </a:p>
          <a:p>
            <a:pPr marL="285750" indent="-285750" algn="l">
              <a:buFont typeface="Arial" panose="020B0604020202020204" pitchFamily="34" charset="0"/>
              <a:buChar char="•"/>
            </a:pPr>
            <a:endParaRPr lang="en-US" altLang="zh-CN" sz="2000" dirty="0">
              <a:latin typeface="NimbusRomNo9L-ReguItal"/>
            </a:endParaRPr>
          </a:p>
          <a:p>
            <a:pPr marL="285750" indent="-285750" algn="l">
              <a:buFont typeface="Arial" panose="020B0604020202020204" pitchFamily="34" charset="0"/>
              <a:buChar char="•"/>
            </a:pPr>
            <a:r>
              <a:rPr lang="en-US" altLang="zh-CN" sz="2000" dirty="0">
                <a:latin typeface="NimbusRomNo9L-ReguItal"/>
              </a:rPr>
              <a:t>A reliable DL system is crucial, especially for </a:t>
            </a:r>
            <a:r>
              <a:rPr lang="en-US" altLang="zh-CN" sz="2000" dirty="0">
                <a:solidFill>
                  <a:srgbClr val="FF0000"/>
                </a:solidFill>
                <a:latin typeface="NimbusRomNo9L-ReguItal"/>
              </a:rPr>
              <a:t>safety-critical applications</a:t>
            </a:r>
            <a:r>
              <a:rPr lang="en-US" altLang="zh-CN" sz="2000" dirty="0">
                <a:latin typeface="NimbusRomNo9L-ReguItal"/>
              </a:rPr>
              <a:t>.</a:t>
            </a:r>
            <a:endParaRPr lang="zh-CN" altLang="en-US" sz="2000" dirty="0">
              <a:latin typeface="NimbusRomNo9L-ReguItal"/>
            </a:endParaRPr>
          </a:p>
        </p:txBody>
      </p:sp>
      <p:grpSp>
        <p:nvGrpSpPr>
          <p:cNvPr id="3" name="组合 2">
            <a:extLst>
              <a:ext uri="{FF2B5EF4-FFF2-40B4-BE49-F238E27FC236}">
                <a16:creationId xmlns:a16="http://schemas.microsoft.com/office/drawing/2014/main" id="{4578BAFA-1173-470E-8C41-55FCC097E3E5}"/>
              </a:ext>
            </a:extLst>
          </p:cNvPr>
          <p:cNvGrpSpPr/>
          <p:nvPr/>
        </p:nvGrpSpPr>
        <p:grpSpPr>
          <a:xfrm>
            <a:off x="3028126" y="4223096"/>
            <a:ext cx="6135748" cy="2133254"/>
            <a:chOff x="2362075" y="4252422"/>
            <a:chExt cx="6135748" cy="2133254"/>
          </a:xfrm>
        </p:grpSpPr>
        <p:sp>
          <p:nvSpPr>
            <p:cNvPr id="6" name="文本框 5">
              <a:extLst>
                <a:ext uri="{FF2B5EF4-FFF2-40B4-BE49-F238E27FC236}">
                  <a16:creationId xmlns:a16="http://schemas.microsoft.com/office/drawing/2014/main" id="{A34AB0CE-3129-4536-B337-487D1402626F}"/>
                </a:ext>
              </a:extLst>
            </p:cNvPr>
            <p:cNvSpPr txBox="1"/>
            <p:nvPr/>
          </p:nvSpPr>
          <p:spPr>
            <a:xfrm>
              <a:off x="2817390" y="6013317"/>
              <a:ext cx="1994835" cy="372359"/>
            </a:xfrm>
            <a:prstGeom prst="rect">
              <a:avLst/>
            </a:prstGeom>
            <a:noFill/>
          </p:spPr>
          <p:txBody>
            <a:bodyPr wrap="square">
              <a:spAutoFit/>
            </a:bodyPr>
            <a:lstStyle/>
            <a:p>
              <a:pPr algn="ctr"/>
              <a:r>
                <a:rPr lang="en-US" altLang="zh-CN" sz="1800" dirty="0">
                  <a:latin typeface="NimbusRomNo9L-ReguItal"/>
                </a:rPr>
                <a:t>Self-driving </a:t>
              </a:r>
              <a:r>
                <a:rPr lang="en-US" altLang="zh-CN" dirty="0">
                  <a:latin typeface="NimbusRomNo9L-ReguItal"/>
                </a:rPr>
                <a:t>C</a:t>
              </a:r>
              <a:r>
                <a:rPr lang="en-US" altLang="zh-CN" sz="1800" dirty="0">
                  <a:latin typeface="NimbusRomNo9L-ReguItal"/>
                </a:rPr>
                <a:t>ars</a:t>
              </a:r>
              <a:endParaRPr lang="zh-CN" altLang="en-US" dirty="0"/>
            </a:p>
          </p:txBody>
        </p:sp>
        <p:sp>
          <p:nvSpPr>
            <p:cNvPr id="7" name="文本框 6">
              <a:extLst>
                <a:ext uri="{FF2B5EF4-FFF2-40B4-BE49-F238E27FC236}">
                  <a16:creationId xmlns:a16="http://schemas.microsoft.com/office/drawing/2014/main" id="{F6CA204B-B1B9-4309-90FE-3DFF69D9B3E4}"/>
                </a:ext>
              </a:extLst>
            </p:cNvPr>
            <p:cNvSpPr txBox="1"/>
            <p:nvPr/>
          </p:nvSpPr>
          <p:spPr>
            <a:xfrm>
              <a:off x="6096000" y="6016344"/>
              <a:ext cx="2295625" cy="369332"/>
            </a:xfrm>
            <a:prstGeom prst="rect">
              <a:avLst/>
            </a:prstGeom>
            <a:noFill/>
          </p:spPr>
          <p:txBody>
            <a:bodyPr wrap="square">
              <a:spAutoFit/>
            </a:bodyPr>
            <a:lstStyle/>
            <a:p>
              <a:pPr algn="ctr"/>
              <a:r>
                <a:rPr lang="en-US" altLang="zh-CN" sz="1800" dirty="0">
                  <a:latin typeface="NimbusRomNo9L-ReguItal"/>
                </a:rPr>
                <a:t>Medical </a:t>
              </a:r>
              <a:r>
                <a:rPr lang="en-US" altLang="zh-CN" dirty="0">
                  <a:latin typeface="NimbusRomNo9L-ReguItal"/>
                </a:rPr>
                <a:t>D</a:t>
              </a:r>
              <a:r>
                <a:rPr lang="en-US" altLang="zh-CN" sz="1800" dirty="0">
                  <a:latin typeface="NimbusRomNo9L-ReguItal"/>
                </a:rPr>
                <a:t>iagnosis</a:t>
              </a:r>
              <a:endParaRPr lang="zh-CN" altLang="en-US" dirty="0"/>
            </a:p>
          </p:txBody>
        </p:sp>
        <p:pic>
          <p:nvPicPr>
            <p:cNvPr id="10" name="图片 9" descr="汽车停在路上&#10;&#10;描述已自动生成">
              <a:extLst>
                <a:ext uri="{FF2B5EF4-FFF2-40B4-BE49-F238E27FC236}">
                  <a16:creationId xmlns:a16="http://schemas.microsoft.com/office/drawing/2014/main" id="{29E3C92C-AEF3-489B-A2AF-F7679E5C0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075" y="4307340"/>
              <a:ext cx="2777416" cy="1501541"/>
            </a:xfrm>
            <a:prstGeom prst="rect">
              <a:avLst/>
            </a:prstGeom>
          </p:spPr>
        </p:pic>
        <p:pic>
          <p:nvPicPr>
            <p:cNvPr id="1028" name="Picture 4">
              <a:extLst>
                <a:ext uri="{FF2B5EF4-FFF2-40B4-BE49-F238E27FC236}">
                  <a16:creationId xmlns:a16="http://schemas.microsoft.com/office/drawing/2014/main" id="{E2D8C5EB-FA35-4E9E-A57C-C72B8631F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252422"/>
              <a:ext cx="2401823" cy="172614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灯片编号占位符 10">
            <a:extLst>
              <a:ext uri="{FF2B5EF4-FFF2-40B4-BE49-F238E27FC236}">
                <a16:creationId xmlns:a16="http://schemas.microsoft.com/office/drawing/2014/main" id="{58BAA8A0-F90A-4513-8887-A4E3E2CA61DA}"/>
              </a:ext>
            </a:extLst>
          </p:cNvPr>
          <p:cNvSpPr>
            <a:spLocks noGrp="1"/>
          </p:cNvSpPr>
          <p:nvPr>
            <p:ph type="sldNum" sz="quarter" idx="12"/>
          </p:nvPr>
        </p:nvSpPr>
        <p:spPr/>
        <p:txBody>
          <a:bodyPr/>
          <a:lstStyle/>
          <a:p>
            <a:fld id="{2CD7395A-1EFF-494F-84D6-50FECF7142F9}" type="slidenum">
              <a:rPr lang="zh-CN" altLang="en-US" smtClean="0"/>
              <a:t>2</a:t>
            </a:fld>
            <a:endParaRPr lang="zh-CN" altLang="en-US"/>
          </a:p>
        </p:txBody>
      </p:sp>
    </p:spTree>
    <p:extLst>
      <p:ext uri="{BB962C8B-B14F-4D97-AF65-F5344CB8AC3E}">
        <p14:creationId xmlns:p14="http://schemas.microsoft.com/office/powerpoint/2010/main" val="1522269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Results and Analysis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3" name="内容占位符 2">
            <a:extLst>
              <a:ext uri="{FF2B5EF4-FFF2-40B4-BE49-F238E27FC236}">
                <a16:creationId xmlns:a16="http://schemas.microsoft.com/office/drawing/2014/main" id="{A604996A-55C2-4A31-82E9-A186E37CF615}"/>
              </a:ext>
            </a:extLst>
          </p:cNvPr>
          <p:cNvSpPr>
            <a:spLocks noGrp="1"/>
          </p:cNvSpPr>
          <p:nvPr>
            <p:ph idx="1"/>
          </p:nvPr>
        </p:nvSpPr>
        <p:spPr/>
        <p:txBody>
          <a:bodyPr/>
          <a:lstStyle/>
          <a:p>
            <a:r>
              <a:rPr lang="en-US" altLang="zh-CN" sz="2000" b="1" dirty="0">
                <a:solidFill>
                  <a:srgbClr val="FF0000"/>
                </a:solidFill>
                <a:latin typeface="Microsoft YaHei Light" panose="020B0502040204020203" pitchFamily="34" charset="-122"/>
                <a:ea typeface="Microsoft YaHei Light" panose="020B0502040204020203" pitchFamily="34" charset="-122"/>
              </a:rPr>
              <a:t>RQ2: </a:t>
            </a:r>
            <a:r>
              <a:rPr lang="en-US" altLang="zh-CN" sz="2000" b="1" dirty="0">
                <a:latin typeface="Microsoft YaHei Light" panose="020B0502040204020203" pitchFamily="34" charset="-122"/>
                <a:ea typeface="Microsoft YaHei Light" panose="020B0502040204020203" pitchFamily="34" charset="-122"/>
              </a:rPr>
              <a:t>Impact of CPU Multithreading on Time Variance</a:t>
            </a:r>
            <a:endParaRPr lang="zh-CN" altLang="en-US" sz="2000" b="1" dirty="0">
              <a:latin typeface="Microsoft YaHei Light" panose="020B0502040204020203"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76AE0F2B-BE20-465A-BBCE-327B0524E98A}"/>
              </a:ext>
            </a:extLst>
          </p:cNvPr>
          <p:cNvPicPr>
            <a:picLocks noChangeAspect="1"/>
          </p:cNvPicPr>
          <p:nvPr/>
        </p:nvPicPr>
        <p:blipFill>
          <a:blip r:embed="rId2"/>
          <a:stretch>
            <a:fillRect/>
          </a:stretch>
        </p:blipFill>
        <p:spPr>
          <a:xfrm>
            <a:off x="1330803" y="3580755"/>
            <a:ext cx="4658497" cy="3280575"/>
          </a:xfrm>
          <a:prstGeom prst="rect">
            <a:avLst/>
          </a:prstGeom>
        </p:spPr>
      </p:pic>
      <p:pic>
        <p:nvPicPr>
          <p:cNvPr id="6" name="图片 5">
            <a:extLst>
              <a:ext uri="{FF2B5EF4-FFF2-40B4-BE49-F238E27FC236}">
                <a16:creationId xmlns:a16="http://schemas.microsoft.com/office/drawing/2014/main" id="{86FC2A97-B52E-4CAE-8533-B7D6A51C988E}"/>
              </a:ext>
            </a:extLst>
          </p:cNvPr>
          <p:cNvPicPr>
            <a:picLocks noChangeAspect="1"/>
          </p:cNvPicPr>
          <p:nvPr/>
        </p:nvPicPr>
        <p:blipFill>
          <a:blip r:embed="rId3"/>
          <a:stretch>
            <a:fillRect/>
          </a:stretch>
        </p:blipFill>
        <p:spPr>
          <a:xfrm>
            <a:off x="6202702" y="3507959"/>
            <a:ext cx="4785051" cy="3353371"/>
          </a:xfrm>
          <a:prstGeom prst="rect">
            <a:avLst/>
          </a:prstGeom>
        </p:spPr>
      </p:pic>
      <p:sp>
        <p:nvSpPr>
          <p:cNvPr id="9" name="文本框 8">
            <a:extLst>
              <a:ext uri="{FF2B5EF4-FFF2-40B4-BE49-F238E27FC236}">
                <a16:creationId xmlns:a16="http://schemas.microsoft.com/office/drawing/2014/main" id="{9E7FE2E6-BF7A-4EA4-ADF1-E101DBF655F5}"/>
              </a:ext>
            </a:extLst>
          </p:cNvPr>
          <p:cNvSpPr txBox="1"/>
          <p:nvPr/>
        </p:nvSpPr>
        <p:spPr>
          <a:xfrm>
            <a:off x="671146" y="2388556"/>
            <a:ext cx="11023550" cy="1015663"/>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dirty="0">
                <a:latin typeface="NimbusRomNo9L-Regu"/>
              </a:rPr>
              <a:t>Finding #5: </a:t>
            </a:r>
            <a:r>
              <a:rPr lang="en-US" altLang="zh-CN" sz="2000" dirty="0">
                <a:solidFill>
                  <a:srgbClr val="FF0000"/>
                </a:solidFill>
                <a:latin typeface="NimbusRomNo9L-Regu"/>
              </a:rPr>
              <a:t>For the examined five DL projects, only one project shows that the training time would decrease along with the increasing number of CPU threads</a:t>
            </a:r>
            <a:r>
              <a:rPr lang="en-US" altLang="zh-CN" sz="2000" dirty="0">
                <a:latin typeface="NimbusRomNo9L-Regu"/>
              </a:rPr>
              <a:t>. For most projects, using 2 threads would be a better choice to obtain a faster training efficiency.</a:t>
            </a:r>
            <a:endParaRPr lang="zh-CN" altLang="en-US" sz="2000" dirty="0">
              <a:latin typeface="NimbusRomNo9L-Regu"/>
            </a:endParaRPr>
          </a:p>
        </p:txBody>
      </p:sp>
      <p:sp>
        <p:nvSpPr>
          <p:cNvPr id="4" name="灯片编号占位符 3">
            <a:extLst>
              <a:ext uri="{FF2B5EF4-FFF2-40B4-BE49-F238E27FC236}">
                <a16:creationId xmlns:a16="http://schemas.microsoft.com/office/drawing/2014/main" id="{0DAE84F1-5ED5-4882-BF04-6A0C1CB3D449}"/>
              </a:ext>
            </a:extLst>
          </p:cNvPr>
          <p:cNvSpPr>
            <a:spLocks noGrp="1"/>
          </p:cNvSpPr>
          <p:nvPr>
            <p:ph type="sldNum" sz="quarter" idx="12"/>
          </p:nvPr>
        </p:nvSpPr>
        <p:spPr/>
        <p:txBody>
          <a:bodyPr/>
          <a:lstStyle/>
          <a:p>
            <a:fld id="{2CD7395A-1EFF-494F-84D6-50FECF7142F9}" type="slidenum">
              <a:rPr lang="zh-CN" altLang="en-US" smtClean="0"/>
              <a:t>20</a:t>
            </a:fld>
            <a:endParaRPr lang="zh-CN" altLang="en-US"/>
          </a:p>
        </p:txBody>
      </p:sp>
    </p:spTree>
    <p:extLst>
      <p:ext uri="{BB962C8B-B14F-4D97-AF65-F5344CB8AC3E}">
        <p14:creationId xmlns:p14="http://schemas.microsoft.com/office/powerpoint/2010/main" val="2183870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Results and Analysis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3" name="内容占位符 2">
            <a:extLst>
              <a:ext uri="{FF2B5EF4-FFF2-40B4-BE49-F238E27FC236}">
                <a16:creationId xmlns:a16="http://schemas.microsoft.com/office/drawing/2014/main" id="{A604996A-55C2-4A31-82E9-A186E37CF615}"/>
              </a:ext>
            </a:extLst>
          </p:cNvPr>
          <p:cNvSpPr>
            <a:spLocks noGrp="1"/>
          </p:cNvSpPr>
          <p:nvPr>
            <p:ph idx="1"/>
          </p:nvPr>
        </p:nvSpPr>
        <p:spPr/>
        <p:txBody>
          <a:bodyPr/>
          <a:lstStyle/>
          <a:p>
            <a:r>
              <a:rPr lang="en-US" altLang="zh-CN" sz="2000" b="1" dirty="0">
                <a:solidFill>
                  <a:srgbClr val="FF0000"/>
                </a:solidFill>
                <a:latin typeface="Microsoft YaHei Light" panose="020B0502040204020203" pitchFamily="34" charset="-122"/>
                <a:ea typeface="Microsoft YaHei Light" panose="020B0502040204020203" pitchFamily="34" charset="-122"/>
              </a:rPr>
              <a:t>RQ3: </a:t>
            </a:r>
            <a:r>
              <a:rPr lang="en-US" altLang="zh-CN" sz="2000" b="1" dirty="0">
                <a:latin typeface="Microsoft YaHei Light" panose="020B0502040204020203" pitchFamily="34" charset="-122"/>
                <a:ea typeface="Microsoft YaHei Light" panose="020B0502040204020203" pitchFamily="34" charset="-122"/>
              </a:rPr>
              <a:t>Proportions of DL Projects that Mentioned Software and Hardware Requirements </a:t>
            </a:r>
            <a:endParaRPr lang="zh-CN" altLang="en-US" sz="2000" b="1" dirty="0">
              <a:latin typeface="Microsoft YaHei Light" panose="020B0502040204020203"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A8C91D4F-971F-4EDB-ACA8-1172EB724D8C}"/>
              </a:ext>
            </a:extLst>
          </p:cNvPr>
          <p:cNvPicPr>
            <a:picLocks noChangeAspect="1"/>
          </p:cNvPicPr>
          <p:nvPr/>
        </p:nvPicPr>
        <p:blipFill>
          <a:blip r:embed="rId3"/>
          <a:stretch>
            <a:fillRect/>
          </a:stretch>
        </p:blipFill>
        <p:spPr>
          <a:xfrm>
            <a:off x="2313040" y="4415943"/>
            <a:ext cx="7777676" cy="2153924"/>
          </a:xfrm>
          <a:prstGeom prst="rect">
            <a:avLst/>
          </a:prstGeom>
        </p:spPr>
      </p:pic>
      <p:sp>
        <p:nvSpPr>
          <p:cNvPr id="6" name="文本框 5">
            <a:extLst>
              <a:ext uri="{FF2B5EF4-FFF2-40B4-BE49-F238E27FC236}">
                <a16:creationId xmlns:a16="http://schemas.microsoft.com/office/drawing/2014/main" id="{9813B380-7FE8-44A2-8895-CABF14FE2C6A}"/>
              </a:ext>
            </a:extLst>
          </p:cNvPr>
          <p:cNvSpPr txBox="1"/>
          <p:nvPr/>
        </p:nvSpPr>
        <p:spPr>
          <a:xfrm>
            <a:off x="1320959" y="2639633"/>
            <a:ext cx="9761838" cy="1323439"/>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dirty="0">
                <a:latin typeface="NimbusRomNo9L-Regu"/>
              </a:rPr>
              <a:t>Finding #6: </a:t>
            </a:r>
            <a:r>
              <a:rPr lang="en-US" altLang="zh-CN" sz="2000" dirty="0">
                <a:latin typeface="NimbusRomNo9L-Regu"/>
              </a:rPr>
              <a:t>Among the 245 collected GitHub DL projects, </a:t>
            </a:r>
            <a:r>
              <a:rPr lang="en-US" altLang="zh-CN" sz="2000" dirty="0">
                <a:solidFill>
                  <a:srgbClr val="FF0000"/>
                </a:solidFill>
                <a:latin typeface="NimbusRomNo9L-Regu"/>
              </a:rPr>
              <a:t>90.6% of them provide software-level requirements, while only 22.0% mention hardware-level requirements</a:t>
            </a:r>
            <a:r>
              <a:rPr lang="en-US" altLang="zh-CN" sz="2000" dirty="0">
                <a:latin typeface="NimbusRomNo9L-Regu"/>
              </a:rPr>
              <a:t>. For the projects that have hardware requirements (54 projects), 94.4% present tested GPU environments, while 14.8% list tested CPU environments.</a:t>
            </a:r>
            <a:endParaRPr lang="zh-CN" altLang="en-US" sz="2000" dirty="0">
              <a:latin typeface="NimbusRomNo9L-Regu"/>
            </a:endParaRPr>
          </a:p>
        </p:txBody>
      </p:sp>
      <p:sp>
        <p:nvSpPr>
          <p:cNvPr id="4" name="灯片编号占位符 3">
            <a:extLst>
              <a:ext uri="{FF2B5EF4-FFF2-40B4-BE49-F238E27FC236}">
                <a16:creationId xmlns:a16="http://schemas.microsoft.com/office/drawing/2014/main" id="{152959A8-B030-4C54-9FE3-62E43AA7BD8E}"/>
              </a:ext>
            </a:extLst>
          </p:cNvPr>
          <p:cNvSpPr>
            <a:spLocks noGrp="1"/>
          </p:cNvSpPr>
          <p:nvPr>
            <p:ph type="sldNum" sz="quarter" idx="12"/>
          </p:nvPr>
        </p:nvSpPr>
        <p:spPr/>
        <p:txBody>
          <a:bodyPr/>
          <a:lstStyle/>
          <a:p>
            <a:fld id="{2CD7395A-1EFF-494F-84D6-50FECF7142F9}" type="slidenum">
              <a:rPr lang="zh-CN" altLang="en-US" smtClean="0"/>
              <a:t>21</a:t>
            </a:fld>
            <a:endParaRPr lang="zh-CN" altLang="en-US"/>
          </a:p>
        </p:txBody>
      </p:sp>
    </p:spTree>
    <p:extLst>
      <p:ext uri="{BB962C8B-B14F-4D97-AF65-F5344CB8AC3E}">
        <p14:creationId xmlns:p14="http://schemas.microsoft.com/office/powerpoint/2010/main" val="1752844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Implications for DL Researchers and </a:t>
            </a:r>
            <a:r>
              <a:rPr lang="en-US" altLang="zh-CN" sz="3200" b="1" dirty="0" err="1">
                <a:latin typeface="Microsoft YaHei Light" panose="020B0502040204020203" pitchFamily="34" charset="-122"/>
                <a:ea typeface="Microsoft YaHei Light" panose="020B0502040204020203" pitchFamily="34" charset="-122"/>
              </a:rPr>
              <a:t>Practioners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5" name="文本框 4">
            <a:extLst>
              <a:ext uri="{FF2B5EF4-FFF2-40B4-BE49-F238E27FC236}">
                <a16:creationId xmlns:a16="http://schemas.microsoft.com/office/drawing/2014/main" id="{0ECBD2EB-5FFC-434F-B6A3-5FE32BAAADF4}"/>
              </a:ext>
            </a:extLst>
          </p:cNvPr>
          <p:cNvSpPr txBox="1"/>
          <p:nvPr/>
        </p:nvSpPr>
        <p:spPr>
          <a:xfrm>
            <a:off x="1112108" y="1896062"/>
            <a:ext cx="9982938" cy="1323439"/>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i="0" u="none" strike="noStrike" baseline="0" dirty="0">
                <a:latin typeface="NimbusRomNo9L-Medi"/>
              </a:rPr>
              <a:t>Implication #1</a:t>
            </a:r>
            <a:r>
              <a:rPr lang="en-US" altLang="zh-CN" sz="2000" b="1" i="0" u="none" strike="noStrike" baseline="0" dirty="0">
                <a:latin typeface="NimbusRomNo9L-Regu"/>
              </a:rPr>
              <a:t>: </a:t>
            </a:r>
            <a:r>
              <a:rPr lang="en-US" altLang="zh-CN" sz="2000" b="0" i="0" u="none" strike="noStrike" baseline="0" dirty="0">
                <a:latin typeface="NimbusRomNo9L-Regu"/>
              </a:rPr>
              <a:t>When training DL systems on CPU platforms, to obtain deterministic training results, developers should control software-level nondeterminism factors (e.g., random generators). Besides, </a:t>
            </a:r>
            <a:r>
              <a:rPr lang="en-US" altLang="zh-CN" sz="2000" b="0" i="0" u="none" strike="noStrike" baseline="0" dirty="0">
                <a:solidFill>
                  <a:srgbClr val="FF0000"/>
                </a:solidFill>
                <a:latin typeface="NimbusRomNo9L-Regu"/>
              </a:rPr>
              <a:t>practitioners should pay attention to the effectiveness variance under different CPU multithreaded environments</a:t>
            </a:r>
            <a:r>
              <a:rPr lang="en-US" altLang="zh-CN" sz="2000" b="0" i="0" u="none" strike="noStrike" baseline="0" dirty="0">
                <a:latin typeface="NimbusRomNo9L-Regu"/>
              </a:rPr>
              <a:t>.</a:t>
            </a:r>
            <a:endParaRPr lang="zh-CN" altLang="en-US" sz="2000" dirty="0"/>
          </a:p>
        </p:txBody>
      </p:sp>
      <p:sp>
        <p:nvSpPr>
          <p:cNvPr id="6" name="文本框 5">
            <a:extLst>
              <a:ext uri="{FF2B5EF4-FFF2-40B4-BE49-F238E27FC236}">
                <a16:creationId xmlns:a16="http://schemas.microsoft.com/office/drawing/2014/main" id="{21174A73-09FE-4498-A9FB-6210DBC8D960}"/>
              </a:ext>
            </a:extLst>
          </p:cNvPr>
          <p:cNvSpPr txBox="1"/>
          <p:nvPr/>
        </p:nvSpPr>
        <p:spPr>
          <a:xfrm>
            <a:off x="1112108" y="3729497"/>
            <a:ext cx="9982938" cy="2246769"/>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i="0" u="none" strike="noStrike" baseline="0" dirty="0">
                <a:latin typeface="NimbusRomNo9L-Medi"/>
              </a:rPr>
              <a:t>Implication #2</a:t>
            </a:r>
            <a:r>
              <a:rPr lang="en-US" altLang="zh-CN" sz="2000" b="1" i="0" u="none" strike="noStrike" baseline="0" dirty="0">
                <a:latin typeface="NimbusRomNo9L-Regu"/>
              </a:rPr>
              <a:t>: </a:t>
            </a:r>
            <a:r>
              <a:rPr lang="en-US" altLang="zh-CN" sz="2000" b="0" i="0" u="none" strike="noStrike" baseline="0" dirty="0">
                <a:latin typeface="NimbusRomNo9L-Regu"/>
              </a:rPr>
              <a:t>The effectiveness variance introduced by CPU multithreading could be huge, in particular when training DL systems without using model selection techniques. </a:t>
            </a:r>
            <a:r>
              <a:rPr lang="en-US" altLang="zh-CN" sz="2000" b="0" i="0" u="none" strike="noStrike" baseline="0" dirty="0">
                <a:solidFill>
                  <a:srgbClr val="FF0000"/>
                </a:solidFill>
                <a:latin typeface="NimbusRomNo9L-Regu"/>
              </a:rPr>
              <a:t>To minimize the impact of CPU multithreading on the effectiveness variance in training DL systems, developers are suggested to use model selection methods (e.g., best validation loss/accuracy). </a:t>
            </a:r>
            <a:r>
              <a:rPr lang="en-US" altLang="zh-CN" sz="2000" b="0" i="0" u="none" strike="noStrike" baseline="0" dirty="0">
                <a:latin typeface="NimbusRomNo9L-Regu"/>
              </a:rPr>
              <a:t>Moreover, to achieve deterministic DL systems, it is necessary to develop mitigation techniques to eliminate the inconsistency of accuracy scores introduced by CPU multithreading.</a:t>
            </a:r>
            <a:endParaRPr lang="zh-CN" altLang="en-US" sz="2000" dirty="0"/>
          </a:p>
        </p:txBody>
      </p:sp>
      <p:sp>
        <p:nvSpPr>
          <p:cNvPr id="3" name="灯片编号占位符 2">
            <a:extLst>
              <a:ext uri="{FF2B5EF4-FFF2-40B4-BE49-F238E27FC236}">
                <a16:creationId xmlns:a16="http://schemas.microsoft.com/office/drawing/2014/main" id="{CC9BE1FE-3729-4773-BDA1-D29060252FFB}"/>
              </a:ext>
            </a:extLst>
          </p:cNvPr>
          <p:cNvSpPr>
            <a:spLocks noGrp="1"/>
          </p:cNvSpPr>
          <p:nvPr>
            <p:ph type="sldNum" sz="quarter" idx="12"/>
          </p:nvPr>
        </p:nvSpPr>
        <p:spPr/>
        <p:txBody>
          <a:bodyPr/>
          <a:lstStyle/>
          <a:p>
            <a:fld id="{2CD7395A-1EFF-494F-84D6-50FECF7142F9}" type="slidenum">
              <a:rPr lang="zh-CN" altLang="en-US" smtClean="0"/>
              <a:t>22</a:t>
            </a:fld>
            <a:endParaRPr lang="zh-CN" altLang="en-US"/>
          </a:p>
        </p:txBody>
      </p:sp>
    </p:spTree>
    <p:extLst>
      <p:ext uri="{BB962C8B-B14F-4D97-AF65-F5344CB8AC3E}">
        <p14:creationId xmlns:p14="http://schemas.microsoft.com/office/powerpoint/2010/main" val="1837923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Implications for DL Researchers and </a:t>
            </a:r>
            <a:r>
              <a:rPr lang="en-US" altLang="zh-CN" sz="3200" b="1" dirty="0" err="1">
                <a:latin typeface="Microsoft YaHei Light" panose="020B0502040204020203" pitchFamily="34" charset="-122"/>
                <a:ea typeface="Microsoft YaHei Light" panose="020B0502040204020203" pitchFamily="34" charset="-122"/>
              </a:rPr>
              <a:t>Practioners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7" name="文本框 6">
            <a:extLst>
              <a:ext uri="{FF2B5EF4-FFF2-40B4-BE49-F238E27FC236}">
                <a16:creationId xmlns:a16="http://schemas.microsoft.com/office/drawing/2014/main" id="{942A9E7E-177E-48D3-901C-0F3D0BAB1387}"/>
              </a:ext>
            </a:extLst>
          </p:cNvPr>
          <p:cNvSpPr txBox="1"/>
          <p:nvPr/>
        </p:nvSpPr>
        <p:spPr>
          <a:xfrm>
            <a:off x="1110059" y="1896062"/>
            <a:ext cx="9984987" cy="1938992"/>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i="0" u="none" strike="noStrike" baseline="0" dirty="0">
                <a:latin typeface="NimbusRomNo9L-Medi"/>
              </a:rPr>
              <a:t>Implication #3</a:t>
            </a:r>
            <a:r>
              <a:rPr lang="en-US" altLang="zh-CN" sz="2000" b="0" i="0" u="none" strike="noStrike" baseline="0" dirty="0">
                <a:latin typeface="NimbusRomNo9L-Regu"/>
              </a:rPr>
              <a:t>: </a:t>
            </a:r>
            <a:r>
              <a:rPr lang="en-US" altLang="zh-CN" sz="2000" b="0" i="0" u="none" strike="noStrike" baseline="0" dirty="0">
                <a:solidFill>
                  <a:srgbClr val="FF0000"/>
                </a:solidFill>
                <a:latin typeface="NimbusRomNo9L-Regu"/>
              </a:rPr>
              <a:t>Using more CPU threads for model training does not necessarily indicate that we can achieve faster training efficiency</a:t>
            </a:r>
            <a:r>
              <a:rPr lang="en-US" altLang="zh-CN" sz="2000" b="0" i="0" u="none" strike="noStrike" baseline="0" dirty="0">
                <a:latin typeface="NimbusRomNo9L-Regu"/>
              </a:rPr>
              <a:t>. DL models with a default setting (e.g., using all CPU threads) do not often take full advantage of computing capability of the underlying hardware [55]. </a:t>
            </a:r>
            <a:r>
              <a:rPr lang="en-US" altLang="zh-CN" sz="2000" b="0" i="0" u="none" strike="noStrike" baseline="0" dirty="0">
                <a:solidFill>
                  <a:srgbClr val="FF0000"/>
                </a:solidFill>
                <a:latin typeface="NimbusRomNo9L-Regu"/>
              </a:rPr>
              <a:t>For obtaining a promising training time, developers are suggested to use some auto-tuning tools (e.g., </a:t>
            </a:r>
            <a:r>
              <a:rPr lang="en-US" altLang="zh-CN" sz="2000" b="0" i="0" u="none" strike="noStrike" baseline="0" dirty="0" err="1">
                <a:solidFill>
                  <a:srgbClr val="FF0000"/>
                </a:solidFill>
                <a:latin typeface="NimbusRomNo9L-Regu"/>
              </a:rPr>
              <a:t>TensorTuner</a:t>
            </a:r>
            <a:r>
              <a:rPr lang="en-US" altLang="zh-CN" sz="2000" b="0" i="0" u="none" strike="noStrike" baseline="0" dirty="0">
                <a:solidFill>
                  <a:srgbClr val="FF0000"/>
                </a:solidFill>
                <a:latin typeface="NimbusRomNo9L-Regu"/>
              </a:rPr>
              <a:t> [35]) to fine-tune the built-in threading configuration in DL frameworks (e.g., TensorFlow).</a:t>
            </a:r>
            <a:endParaRPr lang="zh-CN" altLang="en-US" sz="2000" dirty="0">
              <a:solidFill>
                <a:srgbClr val="FF0000"/>
              </a:solidFill>
            </a:endParaRPr>
          </a:p>
        </p:txBody>
      </p:sp>
      <p:sp>
        <p:nvSpPr>
          <p:cNvPr id="8" name="文本框 7">
            <a:extLst>
              <a:ext uri="{FF2B5EF4-FFF2-40B4-BE49-F238E27FC236}">
                <a16:creationId xmlns:a16="http://schemas.microsoft.com/office/drawing/2014/main" id="{75F13E6E-8CD4-43A7-8568-9D0B4048D983}"/>
              </a:ext>
            </a:extLst>
          </p:cNvPr>
          <p:cNvSpPr txBox="1"/>
          <p:nvPr/>
        </p:nvSpPr>
        <p:spPr>
          <a:xfrm>
            <a:off x="1110060" y="4372048"/>
            <a:ext cx="10024106" cy="1631216"/>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i="0" u="none" strike="noStrike" baseline="0" dirty="0">
                <a:latin typeface="NimbusRomNo9L-Medi"/>
              </a:rPr>
              <a:t>Implication #4</a:t>
            </a:r>
            <a:r>
              <a:rPr lang="en-US" altLang="zh-CN" sz="2000" b="0" i="0" u="none" strike="noStrike" baseline="0" dirty="0">
                <a:latin typeface="NimbusRomNo9L-Regu"/>
              </a:rPr>
              <a:t>: </a:t>
            </a:r>
            <a:r>
              <a:rPr lang="en-US" altLang="zh-CN" sz="2000" b="0" i="0" u="none" strike="noStrike" baseline="0" dirty="0">
                <a:solidFill>
                  <a:srgbClr val="FF0000"/>
                </a:solidFill>
                <a:latin typeface="NimbusRomNo9L-Regu"/>
              </a:rPr>
              <a:t>When optimizing CPU parallelism for training DL systems, developers should pay attention to the potential impact on the effectiveness variance introduced by CPU multithreading</a:t>
            </a:r>
            <a:r>
              <a:rPr lang="en-US" altLang="zh-CN" sz="2000" b="0" i="0" u="none" strike="noStrike" baseline="0" dirty="0">
                <a:latin typeface="NimbusRomNo9L-Regu"/>
              </a:rPr>
              <a:t>. For example, it would be necessary to consider the task as a multi-objective optimization problem, i.e., minimize the training time and maximize the effectiveness (e.g., accuracy).</a:t>
            </a:r>
            <a:endParaRPr lang="zh-CN" altLang="en-US" sz="2000" dirty="0"/>
          </a:p>
        </p:txBody>
      </p:sp>
      <p:sp>
        <p:nvSpPr>
          <p:cNvPr id="3" name="灯片编号占位符 2">
            <a:extLst>
              <a:ext uri="{FF2B5EF4-FFF2-40B4-BE49-F238E27FC236}">
                <a16:creationId xmlns:a16="http://schemas.microsoft.com/office/drawing/2014/main" id="{FA3D2965-CD39-41A9-8DBA-3ADE892EF8B9}"/>
              </a:ext>
            </a:extLst>
          </p:cNvPr>
          <p:cNvSpPr>
            <a:spLocks noGrp="1"/>
          </p:cNvSpPr>
          <p:nvPr>
            <p:ph type="sldNum" sz="quarter" idx="12"/>
          </p:nvPr>
        </p:nvSpPr>
        <p:spPr/>
        <p:txBody>
          <a:bodyPr/>
          <a:lstStyle/>
          <a:p>
            <a:fld id="{2CD7395A-1EFF-494F-84D6-50FECF7142F9}" type="slidenum">
              <a:rPr lang="zh-CN" altLang="en-US" smtClean="0"/>
              <a:t>23</a:t>
            </a:fld>
            <a:endParaRPr lang="zh-CN" altLang="en-US"/>
          </a:p>
        </p:txBody>
      </p:sp>
    </p:spTree>
    <p:extLst>
      <p:ext uri="{BB962C8B-B14F-4D97-AF65-F5344CB8AC3E}">
        <p14:creationId xmlns:p14="http://schemas.microsoft.com/office/powerpoint/2010/main" val="2955362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Implications for DL Researchers and </a:t>
            </a:r>
            <a:r>
              <a:rPr lang="en-US" altLang="zh-CN" sz="3200" b="1" dirty="0" err="1">
                <a:latin typeface="Microsoft YaHei Light" panose="020B0502040204020203" pitchFamily="34" charset="-122"/>
                <a:ea typeface="Microsoft YaHei Light" panose="020B0502040204020203" pitchFamily="34" charset="-122"/>
              </a:rPr>
              <a:t>Practioners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11" name="文本框 10">
            <a:extLst>
              <a:ext uri="{FF2B5EF4-FFF2-40B4-BE49-F238E27FC236}">
                <a16:creationId xmlns:a16="http://schemas.microsoft.com/office/drawing/2014/main" id="{FD53ABD6-DF98-491E-A56C-8BD7AB3DEAD5}"/>
              </a:ext>
            </a:extLst>
          </p:cNvPr>
          <p:cNvSpPr txBox="1"/>
          <p:nvPr/>
        </p:nvSpPr>
        <p:spPr>
          <a:xfrm>
            <a:off x="1110060" y="1896062"/>
            <a:ext cx="10024106" cy="1323439"/>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altLang="zh-CN" sz="2000" b="1" i="0" u="none" strike="noStrike" baseline="0" dirty="0">
                <a:latin typeface="NimbusRomNo9L-Medi"/>
              </a:rPr>
              <a:t>Implication #5</a:t>
            </a:r>
            <a:r>
              <a:rPr lang="en-US" altLang="zh-CN" sz="2000" b="1" i="0" u="none" strike="noStrike" baseline="0" dirty="0">
                <a:latin typeface="NimbusRomNo9L-Regu"/>
              </a:rPr>
              <a:t>: </a:t>
            </a:r>
            <a:r>
              <a:rPr lang="en-US" altLang="zh-CN" sz="2000" b="0" i="0" u="none" strike="noStrike" baseline="0" dirty="0">
                <a:solidFill>
                  <a:srgbClr val="FF0000"/>
                </a:solidFill>
                <a:latin typeface="NimbusRomNo9L-Regu"/>
              </a:rPr>
              <a:t>Developers are suggested to mention hardware environments used for model training and evaluation when releasing a DL project</a:t>
            </a:r>
            <a:r>
              <a:rPr lang="en-US" altLang="zh-CN" sz="2000" b="0" i="0" u="none" strike="noStrike" baseline="0" dirty="0">
                <a:latin typeface="NimbusRomNo9L-Regu"/>
              </a:rPr>
              <a:t>. In particular, if DL models are trained on CPU platforms, developers should provide detailed CPU models, since the number of threads used can affect model training and evaluation.</a:t>
            </a:r>
            <a:endParaRPr lang="zh-CN" altLang="en-US" sz="2000" dirty="0"/>
          </a:p>
        </p:txBody>
      </p:sp>
      <p:sp>
        <p:nvSpPr>
          <p:cNvPr id="3" name="灯片编号占位符 2">
            <a:extLst>
              <a:ext uri="{FF2B5EF4-FFF2-40B4-BE49-F238E27FC236}">
                <a16:creationId xmlns:a16="http://schemas.microsoft.com/office/drawing/2014/main" id="{3FBE7567-B5A1-4416-92A8-B505667F0772}"/>
              </a:ext>
            </a:extLst>
          </p:cNvPr>
          <p:cNvSpPr>
            <a:spLocks noGrp="1"/>
          </p:cNvSpPr>
          <p:nvPr>
            <p:ph type="sldNum" sz="quarter" idx="12"/>
          </p:nvPr>
        </p:nvSpPr>
        <p:spPr/>
        <p:txBody>
          <a:bodyPr/>
          <a:lstStyle/>
          <a:p>
            <a:fld id="{2CD7395A-1EFF-494F-84D6-50FECF7142F9}" type="slidenum">
              <a:rPr lang="zh-CN" altLang="en-US" smtClean="0"/>
              <a:t>24</a:t>
            </a:fld>
            <a:endParaRPr lang="zh-CN" altLang="en-US"/>
          </a:p>
        </p:txBody>
      </p:sp>
    </p:spTree>
    <p:extLst>
      <p:ext uri="{BB962C8B-B14F-4D97-AF65-F5344CB8AC3E}">
        <p14:creationId xmlns:p14="http://schemas.microsoft.com/office/powerpoint/2010/main" val="1966416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Contributions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3" name="内容占位符 2">
            <a:extLst>
              <a:ext uri="{FF2B5EF4-FFF2-40B4-BE49-F238E27FC236}">
                <a16:creationId xmlns:a16="http://schemas.microsoft.com/office/drawing/2014/main" id="{A604996A-55C2-4A31-82E9-A186E37CF615}"/>
              </a:ext>
            </a:extLst>
          </p:cNvPr>
          <p:cNvSpPr>
            <a:spLocks noGrp="1"/>
          </p:cNvSpPr>
          <p:nvPr>
            <p:ph idx="1"/>
          </p:nvPr>
        </p:nvSpPr>
        <p:spPr/>
        <p:txBody>
          <a:bodyPr>
            <a:normAutofit/>
          </a:bodyPr>
          <a:lstStyle/>
          <a:p>
            <a:r>
              <a:rPr lang="en-US" altLang="zh-CN" sz="2000" dirty="0">
                <a:latin typeface="NimbusRomNo9L-Regu"/>
                <a:ea typeface="Microsoft YaHei Light" panose="020B0502040204020203" pitchFamily="34" charset="-122"/>
                <a:cs typeface="Microsoft GothicNeo" panose="020B0503020000020004" pitchFamily="34" charset="-127"/>
              </a:rPr>
              <a:t>An experimental framework based on VirtualBox for analyzing the impact of CPU multithreading on training DL systems</a:t>
            </a:r>
          </a:p>
          <a:p>
            <a:endParaRPr lang="en-US" altLang="zh-CN" sz="2000" dirty="0">
              <a:latin typeface="NimbusRomNo9L-Regu"/>
              <a:ea typeface="Microsoft YaHei Light" panose="020B0502040204020203" pitchFamily="34" charset="-122"/>
              <a:cs typeface="Microsoft GothicNeo" panose="020B0503020000020004" pitchFamily="34" charset="-127"/>
            </a:endParaRPr>
          </a:p>
          <a:p>
            <a:r>
              <a:rPr lang="en-US" altLang="zh-CN" sz="2000" dirty="0">
                <a:latin typeface="NimbusRomNo9L-Regu"/>
                <a:ea typeface="Microsoft YaHei Light" panose="020B0502040204020203" pitchFamily="34" charset="-122"/>
                <a:cs typeface="Microsoft GothicNeo" panose="020B0503020000020004" pitchFamily="34" charset="-127"/>
              </a:rPr>
              <a:t>Six findings obtained from our experiments and examination on GitHub DL projects</a:t>
            </a:r>
          </a:p>
          <a:p>
            <a:endParaRPr lang="en-US" altLang="zh-CN" sz="2000" dirty="0">
              <a:latin typeface="NimbusRomNo9L-Regu"/>
              <a:ea typeface="Microsoft YaHei Light" panose="020B0502040204020203" pitchFamily="34" charset="-122"/>
              <a:cs typeface="Microsoft GothicNeo" panose="020B0503020000020004" pitchFamily="34" charset="-127"/>
            </a:endParaRPr>
          </a:p>
          <a:p>
            <a:r>
              <a:rPr lang="en-US" altLang="zh-CN" sz="2000" dirty="0">
                <a:latin typeface="NimbusRomNo9L-Regu"/>
                <a:ea typeface="Microsoft YaHei Light" panose="020B0502040204020203" pitchFamily="34" charset="-122"/>
                <a:cs typeface="Microsoft GothicNeo" panose="020B0503020000020004" pitchFamily="34" charset="-127"/>
              </a:rPr>
              <a:t>Five implications to DL researchers and practitioners according to our findings</a:t>
            </a:r>
          </a:p>
          <a:p>
            <a:endParaRPr lang="en-US" altLang="zh-CN" sz="2000" dirty="0">
              <a:latin typeface="NimbusRomNo9L-Regu"/>
              <a:ea typeface="Microsoft YaHei Light" panose="020B0502040204020203" pitchFamily="34" charset="-122"/>
              <a:cs typeface="Microsoft GothicNeo" panose="020B0503020000020004" pitchFamily="34" charset="-127"/>
            </a:endParaRPr>
          </a:p>
          <a:p>
            <a:r>
              <a:rPr lang="en-US" altLang="zh-CN" sz="2000" dirty="0">
                <a:latin typeface="NimbusRomNo9L-Regu"/>
                <a:ea typeface="Microsoft YaHei Light" panose="020B0502040204020203" pitchFamily="34" charset="-122"/>
                <a:cs typeface="Microsoft GothicNeo" panose="020B0503020000020004" pitchFamily="34" charset="-127"/>
              </a:rPr>
              <a:t>Released the research data (</a:t>
            </a:r>
            <a:r>
              <a:rPr lang="en-US" altLang="zh-CN" sz="2000" dirty="0">
                <a:latin typeface="NimbusRomNo9L-Regu"/>
                <a:ea typeface="Microsoft YaHei Light" panose="020B0502040204020203" pitchFamily="34" charset="-122"/>
                <a:cs typeface="Microsoft GothicNeo" panose="020B0503020000020004" pitchFamily="34" charset="-127"/>
                <a:hlinkClick r:id="rId2"/>
              </a:rPr>
              <a:t>https://github:com/DeterministicDeepLearning</a:t>
            </a:r>
            <a:r>
              <a:rPr lang="en-US" altLang="zh-CN" sz="2000" dirty="0">
                <a:latin typeface="NimbusRomNo9L-Regu"/>
                <a:ea typeface="Microsoft YaHei Light" panose="020B0502040204020203" pitchFamily="34" charset="-122"/>
                <a:cs typeface="Microsoft GothicNeo" panose="020B0503020000020004" pitchFamily="34" charset="-127"/>
              </a:rPr>
              <a:t>)</a:t>
            </a:r>
          </a:p>
        </p:txBody>
      </p:sp>
      <p:sp>
        <p:nvSpPr>
          <p:cNvPr id="4" name="灯片编号占位符 3">
            <a:extLst>
              <a:ext uri="{FF2B5EF4-FFF2-40B4-BE49-F238E27FC236}">
                <a16:creationId xmlns:a16="http://schemas.microsoft.com/office/drawing/2014/main" id="{30DD9C3D-DA93-4871-A24F-13A5B079C207}"/>
              </a:ext>
            </a:extLst>
          </p:cNvPr>
          <p:cNvSpPr>
            <a:spLocks noGrp="1"/>
          </p:cNvSpPr>
          <p:nvPr>
            <p:ph type="sldNum" sz="quarter" idx="12"/>
          </p:nvPr>
        </p:nvSpPr>
        <p:spPr/>
        <p:txBody>
          <a:bodyPr/>
          <a:lstStyle/>
          <a:p>
            <a:fld id="{2CD7395A-1EFF-494F-84D6-50FECF7142F9}" type="slidenum">
              <a:rPr lang="zh-CN" altLang="en-US" smtClean="0"/>
              <a:t>25</a:t>
            </a:fld>
            <a:endParaRPr lang="zh-CN" altLang="en-US"/>
          </a:p>
        </p:txBody>
      </p:sp>
    </p:spTree>
    <p:extLst>
      <p:ext uri="{BB962C8B-B14F-4D97-AF65-F5344CB8AC3E}">
        <p14:creationId xmlns:p14="http://schemas.microsoft.com/office/powerpoint/2010/main" val="2218358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Future Work</a:t>
            </a:r>
            <a:endParaRPr lang="zh-CN" altLang="en-US" sz="3200" b="1" dirty="0">
              <a:latin typeface="Microsoft YaHei Light" panose="020B0502040204020203" pitchFamily="34" charset="-122"/>
              <a:ea typeface="Microsoft YaHei Light" panose="020B0502040204020203" pitchFamily="34" charset="-122"/>
            </a:endParaRPr>
          </a:p>
        </p:txBody>
      </p:sp>
      <p:sp>
        <p:nvSpPr>
          <p:cNvPr id="5" name="内容占位符 2">
            <a:extLst>
              <a:ext uri="{FF2B5EF4-FFF2-40B4-BE49-F238E27FC236}">
                <a16:creationId xmlns:a16="http://schemas.microsoft.com/office/drawing/2014/main" id="{E65D4D4E-CE89-4F77-87D6-690B1D8F63A1}"/>
              </a:ext>
            </a:extLst>
          </p:cNvPr>
          <p:cNvSpPr>
            <a:spLocks noGrp="1"/>
          </p:cNvSpPr>
          <p:nvPr>
            <p:ph idx="1"/>
          </p:nvPr>
        </p:nvSpPr>
        <p:spPr>
          <a:xfrm>
            <a:off x="838200" y="1825625"/>
            <a:ext cx="10515600" cy="4351338"/>
          </a:xfrm>
        </p:spPr>
        <p:txBody>
          <a:bodyPr>
            <a:normAutofit/>
          </a:bodyPr>
          <a:lstStyle/>
          <a:p>
            <a:r>
              <a:rPr lang="en-US" altLang="zh-CN" sz="2000" dirty="0">
                <a:latin typeface="NimbusRomNo9L-Regu"/>
                <a:ea typeface="Microsoft YaHei Light" panose="020B0502040204020203" pitchFamily="34" charset="-122"/>
                <a:cs typeface="Microsoft GothicNeo" panose="020B0503020000020004" pitchFamily="34" charset="-127"/>
              </a:rPr>
              <a:t>Collect and examine more DL projects (models)</a:t>
            </a:r>
          </a:p>
          <a:p>
            <a:endParaRPr lang="en-US" altLang="zh-CN" sz="2000" dirty="0">
              <a:latin typeface="NimbusRomNo9L-Regu"/>
              <a:ea typeface="Microsoft YaHei Light" panose="020B0502040204020203" pitchFamily="34" charset="-122"/>
              <a:cs typeface="Microsoft GothicNeo" panose="020B0503020000020004" pitchFamily="34" charset="-127"/>
            </a:endParaRPr>
          </a:p>
          <a:p>
            <a:r>
              <a:rPr lang="en-US" altLang="zh-CN" sz="2000" dirty="0">
                <a:latin typeface="NimbusRomNo9L-Regu"/>
                <a:ea typeface="Microsoft YaHei Light" panose="020B0502040204020203" pitchFamily="34" charset="-122"/>
                <a:cs typeface="Microsoft GothicNeo" panose="020B0503020000020004" pitchFamily="34" charset="-127"/>
              </a:rPr>
              <a:t>Perform experiments on cloud platforms (e.g., using more powerful CPUs)</a:t>
            </a:r>
          </a:p>
          <a:p>
            <a:pPr>
              <a:buClr>
                <a:srgbClr val="00B0F0"/>
              </a:buClr>
              <a:buFont typeface="Wingdings" panose="05000000000000000000" pitchFamily="2" charset="2"/>
              <a:buChar char="p"/>
            </a:pPr>
            <a:endParaRPr lang="en-US" altLang="zh-CN" sz="2000" dirty="0">
              <a:latin typeface="NimbusRomNo9L-Regu"/>
              <a:ea typeface="Microsoft YaHei Light" panose="020B0502040204020203" pitchFamily="34" charset="-122"/>
              <a:cs typeface="Microsoft GothicNeo" panose="020B0503020000020004" pitchFamily="34" charset="-127"/>
            </a:endParaRPr>
          </a:p>
        </p:txBody>
      </p:sp>
      <p:sp>
        <p:nvSpPr>
          <p:cNvPr id="6" name="灯片编号占位符 5">
            <a:extLst>
              <a:ext uri="{FF2B5EF4-FFF2-40B4-BE49-F238E27FC236}">
                <a16:creationId xmlns:a16="http://schemas.microsoft.com/office/drawing/2014/main" id="{CEAC692F-DD98-499F-9AD5-CF0F8D35D27D}"/>
              </a:ext>
            </a:extLst>
          </p:cNvPr>
          <p:cNvSpPr>
            <a:spLocks noGrp="1"/>
          </p:cNvSpPr>
          <p:nvPr>
            <p:ph type="sldNum" sz="quarter" idx="12"/>
          </p:nvPr>
        </p:nvSpPr>
        <p:spPr/>
        <p:txBody>
          <a:bodyPr/>
          <a:lstStyle/>
          <a:p>
            <a:fld id="{2CD7395A-1EFF-494F-84D6-50FECF7142F9}" type="slidenum">
              <a:rPr lang="zh-CN" altLang="en-US" smtClean="0"/>
              <a:t>26</a:t>
            </a:fld>
            <a:endParaRPr lang="zh-CN" altLang="en-US"/>
          </a:p>
        </p:txBody>
      </p:sp>
    </p:spTree>
    <p:extLst>
      <p:ext uri="{BB962C8B-B14F-4D97-AF65-F5344CB8AC3E}">
        <p14:creationId xmlns:p14="http://schemas.microsoft.com/office/powerpoint/2010/main" val="718851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D2386E-D484-463A-AA09-D9474C034294}"/>
              </a:ext>
            </a:extLst>
          </p:cNvPr>
          <p:cNvSpPr txBox="1"/>
          <p:nvPr/>
        </p:nvSpPr>
        <p:spPr>
          <a:xfrm>
            <a:off x="2471635" y="2395568"/>
            <a:ext cx="7248727" cy="707886"/>
          </a:xfrm>
          <a:prstGeom prst="rect">
            <a:avLst/>
          </a:prstGeom>
          <a:noFill/>
        </p:spPr>
        <p:txBody>
          <a:bodyPr wrap="square" rtlCol="0">
            <a:spAutoFit/>
          </a:bodyPr>
          <a:lstStyle/>
          <a:p>
            <a:r>
              <a:rPr lang="en-US" altLang="zh-CN" sz="4000" dirty="0">
                <a:latin typeface="Arial Rounded MT Bold" panose="020F0704030504030204" pitchFamily="34" charset="0"/>
              </a:rPr>
              <a:t>Thank you for your listening!</a:t>
            </a:r>
            <a:endParaRPr lang="zh-CN" altLang="en-US" sz="4000" dirty="0">
              <a:latin typeface="Arial Rounded MT Bold" panose="020F0704030504030204" pitchFamily="34" charset="0"/>
            </a:endParaRPr>
          </a:p>
        </p:txBody>
      </p:sp>
      <p:sp>
        <p:nvSpPr>
          <p:cNvPr id="5" name="文本框 4">
            <a:extLst>
              <a:ext uri="{FF2B5EF4-FFF2-40B4-BE49-F238E27FC236}">
                <a16:creationId xmlns:a16="http://schemas.microsoft.com/office/drawing/2014/main" id="{F50BC843-2D41-474D-A403-2DC7CD6D5180}"/>
              </a:ext>
            </a:extLst>
          </p:cNvPr>
          <p:cNvSpPr txBox="1"/>
          <p:nvPr/>
        </p:nvSpPr>
        <p:spPr>
          <a:xfrm>
            <a:off x="2898842" y="3593511"/>
            <a:ext cx="6394314" cy="646331"/>
          </a:xfrm>
          <a:prstGeom prst="rect">
            <a:avLst/>
          </a:prstGeom>
          <a:noFill/>
        </p:spPr>
        <p:txBody>
          <a:bodyPr wrap="square" rtlCol="0">
            <a:spAutoFit/>
          </a:bodyPr>
          <a:lstStyle/>
          <a:p>
            <a:pPr algn="ctr"/>
            <a:r>
              <a:rPr lang="en-US" altLang="zh-CN" sz="3600" dirty="0">
                <a:solidFill>
                  <a:srgbClr val="FF0000"/>
                </a:solidFill>
                <a:latin typeface="Arial Rounded MT Bold" panose="020F0704030504030204" pitchFamily="34" charset="0"/>
              </a:rPr>
              <a:t>Q&amp;A</a:t>
            </a:r>
            <a:endParaRPr lang="zh-CN" altLang="en-US" sz="3600" dirty="0">
              <a:solidFill>
                <a:srgbClr val="FF0000"/>
              </a:solidFill>
              <a:latin typeface="Arial Rounded MT Bold" panose="020F0704030504030204" pitchFamily="34" charset="0"/>
            </a:endParaRPr>
          </a:p>
        </p:txBody>
      </p:sp>
      <p:sp>
        <p:nvSpPr>
          <p:cNvPr id="6" name="文本框 5">
            <a:extLst>
              <a:ext uri="{FF2B5EF4-FFF2-40B4-BE49-F238E27FC236}">
                <a16:creationId xmlns:a16="http://schemas.microsoft.com/office/drawing/2014/main" id="{E5D99B82-1CFE-43C9-8D21-0BCA8E5F6856}"/>
              </a:ext>
            </a:extLst>
          </p:cNvPr>
          <p:cNvSpPr txBox="1"/>
          <p:nvPr/>
        </p:nvSpPr>
        <p:spPr>
          <a:xfrm>
            <a:off x="1931772" y="4729899"/>
            <a:ext cx="8328454" cy="1569660"/>
          </a:xfrm>
          <a:prstGeom prst="rect">
            <a:avLst/>
          </a:prstGeom>
          <a:noFill/>
        </p:spPr>
        <p:txBody>
          <a:bodyPr wrap="square">
            <a:spAutoFit/>
          </a:bodyPr>
          <a:lstStyle/>
          <a:p>
            <a:pPr algn="ctr"/>
            <a:r>
              <a:rPr lang="en-US" altLang="zh-CN" sz="2400" b="1" dirty="0"/>
              <a:t>Guanping Xiao</a:t>
            </a:r>
          </a:p>
          <a:p>
            <a:pPr algn="ctr"/>
            <a:endParaRPr lang="en-US" altLang="zh-CN" sz="2400" b="1" dirty="0"/>
          </a:p>
          <a:p>
            <a:pPr algn="ctr"/>
            <a:r>
              <a:rPr lang="en-US" altLang="zh-CN" sz="2400" dirty="0"/>
              <a:t>Email: </a:t>
            </a:r>
            <a:r>
              <a:rPr lang="en-US" altLang="zh-CN" sz="2400" dirty="0">
                <a:hlinkClick r:id="rId2"/>
              </a:rPr>
              <a:t>gpxiao@nuaa.edu.cn</a:t>
            </a:r>
            <a:endParaRPr lang="en-US" altLang="zh-CN" sz="2400" dirty="0"/>
          </a:p>
          <a:p>
            <a:pPr algn="ctr"/>
            <a:r>
              <a:rPr lang="en-US" altLang="zh-CN" sz="2400" dirty="0"/>
              <a:t>Homepage: </a:t>
            </a:r>
            <a:r>
              <a:rPr lang="zh-CN" altLang="en-US" sz="2400" dirty="0">
                <a:hlinkClick r:id="rId3"/>
              </a:rPr>
              <a:t>https://guanpingxiao.github.io/</a:t>
            </a:r>
            <a:endParaRPr lang="en-US" altLang="zh-CN" sz="2400" dirty="0"/>
          </a:p>
        </p:txBody>
      </p:sp>
      <p:pic>
        <p:nvPicPr>
          <p:cNvPr id="9" name="图片 8" descr="徽标, 公司名称&#10;&#10;描述已自动生成">
            <a:extLst>
              <a:ext uri="{FF2B5EF4-FFF2-40B4-BE49-F238E27FC236}">
                <a16:creationId xmlns:a16="http://schemas.microsoft.com/office/drawing/2014/main" id="{33DCD4FB-9497-4476-BBEF-E6A8BE5B1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807" y="26642"/>
            <a:ext cx="1032401" cy="1006510"/>
          </a:xfrm>
          <a:prstGeom prst="rect">
            <a:avLst/>
          </a:prstGeom>
        </p:spPr>
      </p:pic>
      <p:pic>
        <p:nvPicPr>
          <p:cNvPr id="10" name="图片 9" descr="蓝色的标志&#10;&#10;描述已自动生成">
            <a:extLst>
              <a:ext uri="{FF2B5EF4-FFF2-40B4-BE49-F238E27FC236}">
                <a16:creationId xmlns:a16="http://schemas.microsoft.com/office/drawing/2014/main" id="{C8CB874A-97E8-40CE-9F21-23DAF1B87D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2577" y="54443"/>
            <a:ext cx="950909" cy="950909"/>
          </a:xfrm>
          <a:prstGeom prst="rect">
            <a:avLst/>
          </a:prstGeom>
        </p:spPr>
      </p:pic>
      <p:pic>
        <p:nvPicPr>
          <p:cNvPr id="11" name="图片 10" descr="徽标, 公司名称&#10;&#10;描述已自动生成">
            <a:extLst>
              <a:ext uri="{FF2B5EF4-FFF2-40B4-BE49-F238E27FC236}">
                <a16:creationId xmlns:a16="http://schemas.microsoft.com/office/drawing/2014/main" id="{7D582071-0872-4223-B398-54858AA04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3486" y="8125"/>
            <a:ext cx="1648514" cy="1043544"/>
          </a:xfrm>
          <a:prstGeom prst="rect">
            <a:avLst/>
          </a:prstGeom>
        </p:spPr>
      </p:pic>
      <p:pic>
        <p:nvPicPr>
          <p:cNvPr id="12" name="图片 11" descr="徽标&#10;&#10;描述已自动生成">
            <a:extLst>
              <a:ext uri="{FF2B5EF4-FFF2-40B4-BE49-F238E27FC236}">
                <a16:creationId xmlns:a16="http://schemas.microsoft.com/office/drawing/2014/main" id="{3D10F4C0-6625-437F-A7A8-248B6C48A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1706" y="48818"/>
            <a:ext cx="767680" cy="962159"/>
          </a:xfrm>
          <a:prstGeom prst="rect">
            <a:avLst/>
          </a:prstGeom>
        </p:spPr>
      </p:pic>
      <p:pic>
        <p:nvPicPr>
          <p:cNvPr id="14" name="图片 13">
            <a:extLst>
              <a:ext uri="{FF2B5EF4-FFF2-40B4-BE49-F238E27FC236}">
                <a16:creationId xmlns:a16="http://schemas.microsoft.com/office/drawing/2014/main" id="{1DD6CFC7-B48D-416F-9F49-53857B045AEB}"/>
              </a:ext>
            </a:extLst>
          </p:cNvPr>
          <p:cNvPicPr>
            <a:picLocks noChangeAspect="1"/>
          </p:cNvPicPr>
          <p:nvPr/>
        </p:nvPicPr>
        <p:blipFill>
          <a:blip r:embed="rId8"/>
          <a:stretch>
            <a:fillRect/>
          </a:stretch>
        </p:blipFill>
        <p:spPr>
          <a:xfrm>
            <a:off x="0" y="0"/>
            <a:ext cx="1256690" cy="1005352"/>
          </a:xfrm>
          <a:prstGeom prst="rect">
            <a:avLst/>
          </a:prstGeom>
        </p:spPr>
      </p:pic>
      <p:sp>
        <p:nvSpPr>
          <p:cNvPr id="2" name="灯片编号占位符 1">
            <a:extLst>
              <a:ext uri="{FF2B5EF4-FFF2-40B4-BE49-F238E27FC236}">
                <a16:creationId xmlns:a16="http://schemas.microsoft.com/office/drawing/2014/main" id="{1F2F642D-A844-4CF4-96A7-F344AE4D6FD3}"/>
              </a:ext>
            </a:extLst>
          </p:cNvPr>
          <p:cNvSpPr>
            <a:spLocks noGrp="1"/>
          </p:cNvSpPr>
          <p:nvPr>
            <p:ph type="sldNum" sz="quarter" idx="12"/>
          </p:nvPr>
        </p:nvSpPr>
        <p:spPr/>
        <p:txBody>
          <a:bodyPr/>
          <a:lstStyle/>
          <a:p>
            <a:fld id="{2CD7395A-1EFF-494F-84D6-50FECF7142F9}" type="slidenum">
              <a:rPr lang="zh-CN" altLang="en-US" smtClean="0"/>
              <a:t>27</a:t>
            </a:fld>
            <a:endParaRPr lang="zh-CN" altLang="en-US"/>
          </a:p>
        </p:txBody>
      </p:sp>
    </p:spTree>
    <p:extLst>
      <p:ext uri="{BB962C8B-B14F-4D97-AF65-F5344CB8AC3E}">
        <p14:creationId xmlns:p14="http://schemas.microsoft.com/office/powerpoint/2010/main" val="3021490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Motivation</a:t>
            </a:r>
            <a:endParaRPr lang="zh-CN" altLang="en-US" sz="3200" b="1" dirty="0">
              <a:latin typeface="Microsoft YaHei Light" panose="020B0502040204020203" pitchFamily="34" charset="-122"/>
              <a:ea typeface="Microsoft YaHei Light" panose="020B0502040204020203" pitchFamily="34" charset="-122"/>
            </a:endParaRPr>
          </a:p>
        </p:txBody>
      </p:sp>
      <p:sp>
        <p:nvSpPr>
          <p:cNvPr id="5" name="文本框 4">
            <a:extLst>
              <a:ext uri="{FF2B5EF4-FFF2-40B4-BE49-F238E27FC236}">
                <a16:creationId xmlns:a16="http://schemas.microsoft.com/office/drawing/2014/main" id="{E4399FD0-BCBD-44D3-8242-9ED5BF2F85A0}"/>
              </a:ext>
            </a:extLst>
          </p:cNvPr>
          <p:cNvSpPr txBox="1"/>
          <p:nvPr/>
        </p:nvSpPr>
        <p:spPr>
          <a:xfrm>
            <a:off x="1022349" y="1984570"/>
            <a:ext cx="9840383" cy="2862322"/>
          </a:xfrm>
          <a:prstGeom prst="rect">
            <a:avLst/>
          </a:prstGeom>
          <a:noFill/>
        </p:spPr>
        <p:txBody>
          <a:bodyPr wrap="square">
            <a:spAutoFit/>
          </a:bodyPr>
          <a:lstStyle/>
          <a:p>
            <a:pPr marL="285750" indent="-285750" algn="l">
              <a:buFont typeface="Arial" panose="020B0604020202020204" pitchFamily="34" charset="0"/>
              <a:buChar char="•"/>
            </a:pPr>
            <a:r>
              <a:rPr lang="en-US" altLang="zh-CN" sz="2000" b="0" i="0" u="none" strike="noStrike" baseline="0" dirty="0">
                <a:latin typeface="NimbusRomNo9L-Regu"/>
              </a:rPr>
              <a:t>For reproducibility and stability purposes of using DL systems, it is expected that DL systems can have a </a:t>
            </a:r>
            <a:r>
              <a:rPr lang="en-US" altLang="zh-CN" sz="2000" b="0" i="0" u="none" strike="noStrike" baseline="0" dirty="0">
                <a:solidFill>
                  <a:srgbClr val="FF0000"/>
                </a:solidFill>
                <a:latin typeface="NimbusRomNo9L-ReguItal"/>
              </a:rPr>
              <a:t>deterministic</a:t>
            </a:r>
            <a:r>
              <a:rPr lang="en-US" altLang="zh-CN" sz="2000" b="0" i="0" u="none" strike="noStrike" baseline="0" dirty="0">
                <a:latin typeface="NimbusRomNo9L-ReguItal"/>
              </a:rPr>
              <a:t> </a:t>
            </a:r>
            <a:r>
              <a:rPr lang="en-US" altLang="zh-CN" sz="2000" b="0" i="0" u="none" strike="noStrike" baseline="0" dirty="0">
                <a:solidFill>
                  <a:srgbClr val="FF0000"/>
                </a:solidFill>
                <a:latin typeface="NimbusRomNo9L-Regu"/>
              </a:rPr>
              <a:t>behavior</a:t>
            </a:r>
            <a:r>
              <a:rPr lang="en-US" altLang="zh-CN" sz="2000" b="0" i="0" u="none" strike="noStrike" baseline="0" dirty="0">
                <a:latin typeface="NimbusRomNo9L-Regu"/>
              </a:rPr>
              <a:t> in identical training runs: </a:t>
            </a:r>
            <a:r>
              <a:rPr lang="en-US" altLang="zh-CN" sz="2000" i="0" u="none" strike="noStrike" baseline="0" dirty="0">
                <a:solidFill>
                  <a:srgbClr val="FF0000"/>
                </a:solidFill>
                <a:latin typeface="NimbusRomNo9L-Regu"/>
              </a:rPr>
              <a:t>under a fixed software-level and hardware-level experimental condition, multiple training runs produce the same model and result in identical evaluation results</a:t>
            </a:r>
            <a:r>
              <a:rPr lang="en-US" altLang="zh-CN" sz="2000" b="0" i="0" u="none" strike="noStrike" baseline="0" dirty="0">
                <a:solidFill>
                  <a:srgbClr val="FF0000"/>
                </a:solidFill>
                <a:latin typeface="NimbusRomNo9L-Regu"/>
              </a:rPr>
              <a:t>.</a:t>
            </a:r>
          </a:p>
          <a:p>
            <a:pPr marL="285750" indent="-285750" algn="l">
              <a:buFont typeface="Arial" panose="020B0604020202020204" pitchFamily="34" charset="0"/>
              <a:buChar char="•"/>
            </a:pPr>
            <a:endParaRPr lang="en-US" altLang="zh-CN" sz="2000" dirty="0">
              <a:latin typeface="NimbusRomNo9L-Regu"/>
            </a:endParaRPr>
          </a:p>
          <a:p>
            <a:pPr marL="285750" indent="-285750" algn="l">
              <a:buFont typeface="Arial" panose="020B0604020202020204" pitchFamily="34" charset="0"/>
              <a:buChar char="•"/>
            </a:pPr>
            <a:r>
              <a:rPr lang="en-US" altLang="zh-CN" sz="2000" b="0" i="0" u="none" strike="noStrike" baseline="0" dirty="0">
                <a:latin typeface="NimbusRomNo9L-Regu"/>
              </a:rPr>
              <a:t>Unfortunately, DL systems are usually </a:t>
            </a:r>
            <a:r>
              <a:rPr lang="en-US" altLang="zh-CN" sz="2000" b="0" i="0" u="none" strike="noStrike" baseline="0" dirty="0">
                <a:solidFill>
                  <a:srgbClr val="FF0000"/>
                </a:solidFill>
                <a:latin typeface="NimbusRomNo9L-ReguItal"/>
              </a:rPr>
              <a:t>nondeterministic</a:t>
            </a:r>
            <a:r>
              <a:rPr lang="en-US" altLang="zh-CN" sz="2000" b="0" i="0" u="none" strike="noStrike" baseline="0" dirty="0">
                <a:latin typeface="NimbusRomNo9L-Regu"/>
              </a:rPr>
              <a:t>, i.e., multiple identical training runs can generate </a:t>
            </a:r>
            <a:r>
              <a:rPr lang="en-US" altLang="zh-CN" sz="2000" b="0" i="0" u="none" strike="noStrike" baseline="0" dirty="0">
                <a:solidFill>
                  <a:srgbClr val="FF0000"/>
                </a:solidFill>
                <a:latin typeface="NimbusRomNo9L-Regu"/>
              </a:rPr>
              <a:t>inconsistent models and yield different evaluation results</a:t>
            </a:r>
            <a:r>
              <a:rPr lang="en-US" altLang="zh-CN" sz="2000" b="0" i="0" u="none" strike="noStrike" baseline="0" dirty="0">
                <a:latin typeface="NimbusRomNo9L-Regu"/>
              </a:rPr>
              <a:t>. </a:t>
            </a:r>
          </a:p>
          <a:p>
            <a:pPr marL="285750" indent="-285750" algn="l">
              <a:buFont typeface="Arial" panose="020B0604020202020204" pitchFamily="34" charset="0"/>
              <a:buChar char="•"/>
            </a:pPr>
            <a:endParaRPr lang="en-US" altLang="zh-CN" sz="2000" dirty="0">
              <a:latin typeface="NimbusRomNo9L-Regu"/>
            </a:endParaRPr>
          </a:p>
          <a:p>
            <a:pPr marL="285750" indent="-285750" algn="l">
              <a:buFont typeface="Arial" panose="020B0604020202020204" pitchFamily="34" charset="0"/>
              <a:buChar char="•"/>
            </a:pPr>
            <a:r>
              <a:rPr lang="en-US" altLang="zh-CN" sz="2000" b="0" i="0" u="sng" strike="noStrike" baseline="0" dirty="0">
                <a:solidFill>
                  <a:srgbClr val="FF0000"/>
                </a:solidFill>
                <a:latin typeface="NimbusRomNo9L-Regu"/>
              </a:rPr>
              <a:t>Software-level</a:t>
            </a:r>
            <a:r>
              <a:rPr lang="en-US" altLang="zh-CN" sz="2000" b="0" i="0" u="none" strike="noStrike" baseline="0" dirty="0">
                <a:latin typeface="NimbusRomNo9L-Regu"/>
              </a:rPr>
              <a:t> </a:t>
            </a:r>
            <a:r>
              <a:rPr lang="en-US" altLang="zh-CN" sz="2000" b="0" i="0" u="none" strike="noStrike" baseline="0" dirty="0">
                <a:solidFill>
                  <a:srgbClr val="FF0000"/>
                </a:solidFill>
                <a:latin typeface="NimbusRomNo9L-Regu"/>
              </a:rPr>
              <a:t>and</a:t>
            </a:r>
            <a:r>
              <a:rPr lang="en-US" altLang="zh-CN" sz="2000" b="0" i="0" u="none" strike="noStrike" baseline="0" dirty="0">
                <a:latin typeface="NimbusRomNo9L-Regu"/>
              </a:rPr>
              <a:t> </a:t>
            </a:r>
            <a:r>
              <a:rPr lang="en-US" altLang="zh-CN" sz="2000" b="0" i="0" u="sng" strike="noStrike" baseline="0" dirty="0">
                <a:solidFill>
                  <a:srgbClr val="FF0000"/>
                </a:solidFill>
                <a:latin typeface="NimbusRomNo9L-Regu"/>
              </a:rPr>
              <a:t>hardware-level </a:t>
            </a:r>
            <a:r>
              <a:rPr lang="en-US" altLang="zh-CN" sz="2000" b="0" i="0" u="none" strike="noStrike" baseline="0" dirty="0">
                <a:solidFill>
                  <a:srgbClr val="FF0000"/>
                </a:solidFill>
                <a:latin typeface="NimbusRomNo9L-Regu"/>
              </a:rPr>
              <a:t>nondeterminism factors</a:t>
            </a:r>
            <a:r>
              <a:rPr lang="en-US" altLang="zh-CN" sz="2000" b="0" i="0" u="none" strike="noStrike" baseline="0" dirty="0">
                <a:latin typeface="NimbusRomNo9L-Regu"/>
              </a:rPr>
              <a:t>.</a:t>
            </a:r>
            <a:endParaRPr lang="zh-CN" altLang="en-US" sz="2000" dirty="0"/>
          </a:p>
        </p:txBody>
      </p:sp>
      <p:sp>
        <p:nvSpPr>
          <p:cNvPr id="3" name="矩形 2">
            <a:extLst>
              <a:ext uri="{FF2B5EF4-FFF2-40B4-BE49-F238E27FC236}">
                <a16:creationId xmlns:a16="http://schemas.microsoft.com/office/drawing/2014/main" id="{654BC70A-67D2-41A1-9CBB-7569FC0AD418}"/>
              </a:ext>
            </a:extLst>
          </p:cNvPr>
          <p:cNvSpPr/>
          <p:nvPr/>
        </p:nvSpPr>
        <p:spPr>
          <a:xfrm>
            <a:off x="72343" y="5390575"/>
            <a:ext cx="2513850" cy="639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600" b="0" i="0" u="none" strike="noStrike" baseline="0" dirty="0">
                <a:solidFill>
                  <a:schemeClr val="tx1"/>
                </a:solidFill>
                <a:latin typeface="NimbusRomNo9L-Regu"/>
              </a:rPr>
              <a:t>weight initialization </a:t>
            </a:r>
          </a:p>
          <a:p>
            <a:pPr algn="l"/>
            <a:r>
              <a:rPr lang="en-US" altLang="zh-CN" sz="1600" b="0" i="0" u="none" strike="noStrike" baseline="0" dirty="0">
                <a:solidFill>
                  <a:schemeClr val="tx1"/>
                </a:solidFill>
                <a:latin typeface="NimbusRomNo9L-Regu"/>
              </a:rPr>
              <a:t>shuffled batch ordering, </a:t>
            </a:r>
            <a:r>
              <a:rPr lang="en-US" altLang="zh-CN" sz="1600" dirty="0">
                <a:solidFill>
                  <a:schemeClr val="tx1"/>
                </a:solidFill>
                <a:latin typeface="NimbusRomNo9L-Regu"/>
              </a:rPr>
              <a:t>etc.</a:t>
            </a:r>
            <a:endParaRPr lang="zh-CN" altLang="en-US" sz="1600" dirty="0">
              <a:solidFill>
                <a:schemeClr val="tx1"/>
              </a:solidFill>
            </a:endParaRPr>
          </a:p>
        </p:txBody>
      </p:sp>
      <p:sp>
        <p:nvSpPr>
          <p:cNvPr id="6" name="矩形 5">
            <a:extLst>
              <a:ext uri="{FF2B5EF4-FFF2-40B4-BE49-F238E27FC236}">
                <a16:creationId xmlns:a16="http://schemas.microsoft.com/office/drawing/2014/main" id="{C7D9FF1E-A998-4C89-B481-8DD5FF071C32}"/>
              </a:ext>
            </a:extLst>
          </p:cNvPr>
          <p:cNvSpPr/>
          <p:nvPr/>
        </p:nvSpPr>
        <p:spPr>
          <a:xfrm>
            <a:off x="3919916" y="5203273"/>
            <a:ext cx="2906420" cy="639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GPU/</a:t>
            </a:r>
            <a:r>
              <a:rPr lang="en-US" altLang="zh-CN" sz="1600" u="sng" dirty="0">
                <a:solidFill>
                  <a:srgbClr val="FF0000"/>
                </a:solidFill>
              </a:rPr>
              <a:t>CPU</a:t>
            </a:r>
            <a:r>
              <a:rPr lang="en-US" altLang="zh-CN" sz="1600" dirty="0">
                <a:solidFill>
                  <a:srgbClr val="FF0000"/>
                </a:solidFill>
              </a:rPr>
              <a:t> (</a:t>
            </a:r>
            <a:r>
              <a:rPr lang="en-US" altLang="zh-CN" sz="1600" b="1" dirty="0">
                <a:solidFill>
                  <a:srgbClr val="FF0000"/>
                </a:solidFill>
              </a:rPr>
              <a:t>rarely been studied</a:t>
            </a:r>
            <a:r>
              <a:rPr lang="en-US" altLang="zh-CN" sz="1600" dirty="0">
                <a:solidFill>
                  <a:srgbClr val="FF0000"/>
                </a:solidFill>
              </a:rPr>
              <a:t>)</a:t>
            </a:r>
            <a:endParaRPr lang="zh-CN" altLang="en-US" sz="1600" dirty="0">
              <a:solidFill>
                <a:srgbClr val="FF0000"/>
              </a:solidFill>
            </a:endParaRPr>
          </a:p>
        </p:txBody>
      </p:sp>
      <p:cxnSp>
        <p:nvCxnSpPr>
          <p:cNvPr id="7" name="直接连接符 6">
            <a:extLst>
              <a:ext uri="{FF2B5EF4-FFF2-40B4-BE49-F238E27FC236}">
                <a16:creationId xmlns:a16="http://schemas.microsoft.com/office/drawing/2014/main" id="{5DDCC6FA-19C5-442B-8137-D791688B06A5}"/>
              </a:ext>
            </a:extLst>
          </p:cNvPr>
          <p:cNvCxnSpPr>
            <a:cxnSpLocks/>
            <a:stCxn id="3" idx="0"/>
          </p:cNvCxnSpPr>
          <p:nvPr/>
        </p:nvCxnSpPr>
        <p:spPr>
          <a:xfrm flipV="1">
            <a:off x="1329268" y="4789790"/>
            <a:ext cx="796094" cy="600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6AF9A24-D113-4C57-A350-C023AEC0FA05}"/>
              </a:ext>
            </a:extLst>
          </p:cNvPr>
          <p:cNvCxnSpPr>
            <a:cxnSpLocks/>
            <a:stCxn id="6" idx="0"/>
          </p:cNvCxnSpPr>
          <p:nvPr/>
        </p:nvCxnSpPr>
        <p:spPr>
          <a:xfrm flipH="1" flipV="1">
            <a:off x="4453318" y="4917421"/>
            <a:ext cx="919808" cy="285852"/>
          </a:xfrm>
          <a:prstGeom prst="line">
            <a:avLst/>
          </a:prstGeom>
        </p:spPr>
        <p:style>
          <a:lnRef idx="1">
            <a:schemeClr val="accent1"/>
          </a:lnRef>
          <a:fillRef idx="0">
            <a:schemeClr val="accent1"/>
          </a:fillRef>
          <a:effectRef idx="0">
            <a:schemeClr val="accent1"/>
          </a:effectRef>
          <a:fontRef idx="minor">
            <a:schemeClr val="tx1"/>
          </a:fontRef>
        </p:style>
      </p:cxnSp>
      <p:sp>
        <p:nvSpPr>
          <p:cNvPr id="4" name="云形 3">
            <a:extLst>
              <a:ext uri="{FF2B5EF4-FFF2-40B4-BE49-F238E27FC236}">
                <a16:creationId xmlns:a16="http://schemas.microsoft.com/office/drawing/2014/main" id="{BF3C9BEA-6B7E-4FA4-99ED-1B0EE4F93D43}"/>
              </a:ext>
            </a:extLst>
          </p:cNvPr>
          <p:cNvSpPr/>
          <p:nvPr/>
        </p:nvSpPr>
        <p:spPr>
          <a:xfrm>
            <a:off x="2586193" y="5941405"/>
            <a:ext cx="2786933" cy="90943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Randomness</a:t>
            </a:r>
            <a:endParaRPr lang="zh-CN" altLang="en-US" dirty="0"/>
          </a:p>
        </p:txBody>
      </p:sp>
      <p:sp>
        <p:nvSpPr>
          <p:cNvPr id="8" name="灯片编号占位符 7">
            <a:extLst>
              <a:ext uri="{FF2B5EF4-FFF2-40B4-BE49-F238E27FC236}">
                <a16:creationId xmlns:a16="http://schemas.microsoft.com/office/drawing/2014/main" id="{989678D5-C8CE-4B63-8166-7F0A82B6E26D}"/>
              </a:ext>
            </a:extLst>
          </p:cNvPr>
          <p:cNvSpPr>
            <a:spLocks noGrp="1"/>
          </p:cNvSpPr>
          <p:nvPr>
            <p:ph type="sldNum" sz="quarter" idx="12"/>
          </p:nvPr>
        </p:nvSpPr>
        <p:spPr/>
        <p:txBody>
          <a:bodyPr/>
          <a:lstStyle/>
          <a:p>
            <a:fld id="{2CD7395A-1EFF-494F-84D6-50FECF7142F9}" type="slidenum">
              <a:rPr lang="zh-CN" altLang="en-US" smtClean="0"/>
              <a:t>3</a:t>
            </a:fld>
            <a:endParaRPr lang="zh-CN" altLang="en-US"/>
          </a:p>
        </p:txBody>
      </p:sp>
    </p:spTree>
    <p:extLst>
      <p:ext uri="{BB962C8B-B14F-4D97-AF65-F5344CB8AC3E}">
        <p14:creationId xmlns:p14="http://schemas.microsoft.com/office/powerpoint/2010/main" val="67669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Motivation</a:t>
            </a:r>
            <a:endParaRPr lang="zh-CN" altLang="en-US" sz="3200" b="1" dirty="0">
              <a:latin typeface="Microsoft YaHei Light" panose="020B0502040204020203"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4B2DE123-4824-4C4E-A064-891AB60325C0}"/>
              </a:ext>
            </a:extLst>
          </p:cNvPr>
          <p:cNvPicPr>
            <a:picLocks noChangeAspect="1"/>
          </p:cNvPicPr>
          <p:nvPr/>
        </p:nvPicPr>
        <p:blipFill>
          <a:blip r:embed="rId2"/>
          <a:stretch>
            <a:fillRect/>
          </a:stretch>
        </p:blipFill>
        <p:spPr>
          <a:xfrm>
            <a:off x="1968684" y="4085174"/>
            <a:ext cx="8254632" cy="2772826"/>
          </a:xfrm>
          <a:prstGeom prst="rect">
            <a:avLst/>
          </a:prstGeom>
        </p:spPr>
      </p:pic>
      <p:sp>
        <p:nvSpPr>
          <p:cNvPr id="6" name="文本框 5">
            <a:extLst>
              <a:ext uri="{FF2B5EF4-FFF2-40B4-BE49-F238E27FC236}">
                <a16:creationId xmlns:a16="http://schemas.microsoft.com/office/drawing/2014/main" id="{944E8F79-E63A-446C-951E-433EF16A75E6}"/>
              </a:ext>
            </a:extLst>
          </p:cNvPr>
          <p:cNvSpPr txBox="1"/>
          <p:nvPr/>
        </p:nvSpPr>
        <p:spPr>
          <a:xfrm>
            <a:off x="1544612" y="2097130"/>
            <a:ext cx="9391650" cy="1631216"/>
          </a:xfrm>
          <a:prstGeom prst="rect">
            <a:avLst/>
          </a:prstGeom>
          <a:noFill/>
        </p:spPr>
        <p:txBody>
          <a:bodyPr wrap="square" rtlCol="0">
            <a:spAutoFit/>
          </a:bodyPr>
          <a:lstStyle/>
          <a:p>
            <a:pPr algn="l"/>
            <a:r>
              <a:rPr lang="en-US" altLang="zh-CN" sz="2000" b="0" i="0" u="none" strike="noStrike" baseline="0" dirty="0">
                <a:solidFill>
                  <a:srgbClr val="000000"/>
                </a:solidFill>
                <a:latin typeface="NimbusRomNo9L-Regu"/>
              </a:rPr>
              <a:t>Example</a:t>
            </a:r>
            <a:r>
              <a:rPr lang="en-US" altLang="zh-CN" sz="2000" dirty="0">
                <a:solidFill>
                  <a:srgbClr val="000000"/>
                </a:solidFill>
                <a:latin typeface="NimbusRomNo9L-Regu"/>
              </a:rPr>
              <a:t>: </a:t>
            </a:r>
            <a:r>
              <a:rPr lang="en-US" altLang="zh-CN" sz="2000" b="0" i="0" u="none" strike="noStrike" baseline="0" dirty="0">
                <a:solidFill>
                  <a:srgbClr val="000000"/>
                </a:solidFill>
                <a:latin typeface="NimbusRomNo9L-Regu"/>
              </a:rPr>
              <a:t>the expression </a:t>
            </a:r>
            <a:r>
              <a:rPr lang="en-US" altLang="zh-CN" sz="2000" b="0" i="0" u="none" strike="noStrike" baseline="0" dirty="0">
                <a:solidFill>
                  <a:srgbClr val="FF0000"/>
                </a:solidFill>
                <a:latin typeface="NimbusMonL-Regu"/>
              </a:rPr>
              <a:t>e = a + b + c </a:t>
            </a:r>
            <a:r>
              <a:rPr lang="en-US" altLang="zh-CN" sz="2000" b="0" i="0" u="none" strike="noStrike" baseline="0" dirty="0">
                <a:solidFill>
                  <a:srgbClr val="000000"/>
                </a:solidFill>
                <a:latin typeface="NimbusRomNo9L-Regu"/>
              </a:rPr>
              <a:t>can be computed in two different ways:</a:t>
            </a:r>
          </a:p>
          <a:p>
            <a:pPr algn="l"/>
            <a:r>
              <a:rPr lang="en-US" altLang="zh-CN" sz="2000" b="0" i="0" u="none" strike="noStrike" baseline="0" dirty="0">
                <a:solidFill>
                  <a:srgbClr val="000000"/>
                </a:solidFill>
                <a:latin typeface="NimbusRomNo9L-Regu"/>
              </a:rPr>
              <a:t> </a:t>
            </a:r>
          </a:p>
          <a:p>
            <a:pPr marL="800100" lvl="1" indent="-342900" algn="ctr">
              <a:buAutoNum type="arabicParenBoth"/>
            </a:pPr>
            <a:r>
              <a:rPr lang="en-US" altLang="zh-CN" sz="2000" b="0" i="0" u="none" strike="noStrike" baseline="0" dirty="0">
                <a:solidFill>
                  <a:srgbClr val="000000"/>
                </a:solidFill>
                <a:latin typeface="NimbusMonL-Regu"/>
              </a:rPr>
              <a:t>e = </a:t>
            </a:r>
            <a:r>
              <a:rPr lang="en-US" altLang="zh-CN" sz="2000" b="0" i="0" u="none" strike="noStrike" baseline="0" dirty="0">
                <a:solidFill>
                  <a:srgbClr val="FF0000"/>
                </a:solidFill>
                <a:latin typeface="NimbusMonL-Regu"/>
              </a:rPr>
              <a:t>(a + b) </a:t>
            </a:r>
            <a:r>
              <a:rPr lang="en-US" altLang="zh-CN" sz="2000" b="0" i="0" u="none" strike="noStrike" baseline="0" dirty="0">
                <a:solidFill>
                  <a:srgbClr val="000000"/>
                </a:solidFill>
                <a:latin typeface="NimbusMonL-Regu"/>
              </a:rPr>
              <a:t>+ c</a:t>
            </a:r>
            <a:r>
              <a:rPr lang="en-US" altLang="zh-CN" sz="2000" b="0" i="0" u="none" strike="noStrike" baseline="0" dirty="0">
                <a:solidFill>
                  <a:srgbClr val="000000"/>
                </a:solidFill>
                <a:latin typeface="NimbusRomNo9L-Regu"/>
              </a:rPr>
              <a:t> = 1.261904</a:t>
            </a:r>
            <a:r>
              <a:rPr lang="en-US" altLang="zh-CN" sz="2000" b="0" i="0" u="none" strike="noStrike" baseline="0" dirty="0">
                <a:solidFill>
                  <a:srgbClr val="FF0000"/>
                </a:solidFill>
                <a:latin typeface="NimbusRomNo9L-Regu"/>
              </a:rPr>
              <a:t>8</a:t>
            </a:r>
          </a:p>
          <a:p>
            <a:pPr lvl="1" algn="ctr"/>
            <a:endParaRPr lang="en-US" altLang="zh-CN" sz="2000" dirty="0">
              <a:latin typeface="NimbusRomNo9L-Regu"/>
            </a:endParaRPr>
          </a:p>
          <a:p>
            <a:pPr lvl="1" algn="ctr"/>
            <a:r>
              <a:rPr lang="en-US" altLang="zh-CN" sz="2000" dirty="0">
                <a:latin typeface="NimbusRomNo9L-Regu"/>
              </a:rPr>
              <a:t>(2) </a:t>
            </a:r>
            <a:r>
              <a:rPr lang="en-US" altLang="zh-CN" sz="2000" b="0" i="0" u="none" strike="noStrike" baseline="0" dirty="0">
                <a:solidFill>
                  <a:srgbClr val="000000"/>
                </a:solidFill>
                <a:latin typeface="NimbusMonL-Regu"/>
              </a:rPr>
              <a:t>e = a + </a:t>
            </a:r>
            <a:r>
              <a:rPr lang="en-US" altLang="zh-CN" sz="2000" b="0" i="0" u="none" strike="noStrike" baseline="0" dirty="0">
                <a:solidFill>
                  <a:srgbClr val="FF0000"/>
                </a:solidFill>
                <a:latin typeface="NimbusMonL-Regu"/>
              </a:rPr>
              <a:t>(b + c)</a:t>
            </a:r>
            <a:r>
              <a:rPr lang="en-US" altLang="zh-CN" sz="2000" b="0" i="0" u="none" strike="noStrike" baseline="0" dirty="0">
                <a:solidFill>
                  <a:srgbClr val="FF0000"/>
                </a:solidFill>
                <a:latin typeface="NimbusRomNo9L-Regu"/>
              </a:rPr>
              <a:t> </a:t>
            </a:r>
            <a:r>
              <a:rPr lang="en-US" altLang="zh-CN" sz="2000" b="0" i="0" u="none" strike="noStrike" baseline="0" dirty="0">
                <a:solidFill>
                  <a:srgbClr val="000000"/>
                </a:solidFill>
                <a:latin typeface="NimbusRomNo9L-Regu"/>
              </a:rPr>
              <a:t>= 1.261904</a:t>
            </a:r>
            <a:r>
              <a:rPr lang="en-US" altLang="zh-CN" sz="2000" b="0" i="0" u="none" strike="noStrike" baseline="0" dirty="0">
                <a:solidFill>
                  <a:srgbClr val="FF0000"/>
                </a:solidFill>
                <a:latin typeface="NimbusRomNo9L-Regu"/>
              </a:rPr>
              <a:t>7</a:t>
            </a:r>
            <a:endParaRPr lang="zh-CN" altLang="en-US" sz="2000" dirty="0"/>
          </a:p>
        </p:txBody>
      </p:sp>
      <p:sp>
        <p:nvSpPr>
          <p:cNvPr id="7" name="云形 6">
            <a:extLst>
              <a:ext uri="{FF2B5EF4-FFF2-40B4-BE49-F238E27FC236}">
                <a16:creationId xmlns:a16="http://schemas.microsoft.com/office/drawing/2014/main" id="{FE580CE2-B3E0-44D6-9AE8-D0FE1AD30555}"/>
              </a:ext>
            </a:extLst>
          </p:cNvPr>
          <p:cNvSpPr/>
          <p:nvPr/>
        </p:nvSpPr>
        <p:spPr>
          <a:xfrm>
            <a:off x="9253921" y="3568801"/>
            <a:ext cx="2786933" cy="90943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Floating-point imprecision</a:t>
            </a:r>
            <a:endParaRPr lang="zh-CN" altLang="en-US" dirty="0"/>
          </a:p>
        </p:txBody>
      </p:sp>
      <p:sp>
        <p:nvSpPr>
          <p:cNvPr id="3" name="灯片编号占位符 2">
            <a:extLst>
              <a:ext uri="{FF2B5EF4-FFF2-40B4-BE49-F238E27FC236}">
                <a16:creationId xmlns:a16="http://schemas.microsoft.com/office/drawing/2014/main" id="{CFD4790C-996C-4E96-B251-16A9C16C4BE8}"/>
              </a:ext>
            </a:extLst>
          </p:cNvPr>
          <p:cNvSpPr>
            <a:spLocks noGrp="1"/>
          </p:cNvSpPr>
          <p:nvPr>
            <p:ph type="sldNum" sz="quarter" idx="12"/>
          </p:nvPr>
        </p:nvSpPr>
        <p:spPr/>
        <p:txBody>
          <a:bodyPr/>
          <a:lstStyle/>
          <a:p>
            <a:fld id="{2CD7395A-1EFF-494F-84D6-50FECF7142F9}" type="slidenum">
              <a:rPr lang="zh-CN" altLang="en-US" smtClean="0"/>
              <a:t>4</a:t>
            </a:fld>
            <a:endParaRPr lang="zh-CN" altLang="en-US"/>
          </a:p>
        </p:txBody>
      </p:sp>
    </p:spTree>
    <p:extLst>
      <p:ext uri="{BB962C8B-B14F-4D97-AF65-F5344CB8AC3E}">
        <p14:creationId xmlns:p14="http://schemas.microsoft.com/office/powerpoint/2010/main" val="1421469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Experimental Framework</a:t>
            </a:r>
            <a:endParaRPr lang="zh-CN" altLang="en-US" sz="3200" b="1" dirty="0">
              <a:latin typeface="Microsoft YaHei Light" panose="020B0502040204020203"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912DF15E-9A79-47C4-AD1E-AB7FBC14C2B2}"/>
              </a:ext>
            </a:extLst>
          </p:cNvPr>
          <p:cNvPicPr>
            <a:picLocks noChangeAspect="1"/>
          </p:cNvPicPr>
          <p:nvPr/>
        </p:nvPicPr>
        <p:blipFill>
          <a:blip r:embed="rId3"/>
          <a:stretch>
            <a:fillRect/>
          </a:stretch>
        </p:blipFill>
        <p:spPr>
          <a:xfrm>
            <a:off x="23161" y="1844807"/>
            <a:ext cx="12145678" cy="3516463"/>
          </a:xfrm>
          <a:prstGeom prst="rect">
            <a:avLst/>
          </a:prstGeom>
        </p:spPr>
      </p:pic>
      <p:sp>
        <p:nvSpPr>
          <p:cNvPr id="3" name="灯片编号占位符 2">
            <a:extLst>
              <a:ext uri="{FF2B5EF4-FFF2-40B4-BE49-F238E27FC236}">
                <a16:creationId xmlns:a16="http://schemas.microsoft.com/office/drawing/2014/main" id="{2B23C651-05CF-4392-AF0C-2D7A196E01CA}"/>
              </a:ext>
            </a:extLst>
          </p:cNvPr>
          <p:cNvSpPr>
            <a:spLocks noGrp="1"/>
          </p:cNvSpPr>
          <p:nvPr>
            <p:ph type="sldNum" sz="quarter" idx="12"/>
          </p:nvPr>
        </p:nvSpPr>
        <p:spPr/>
        <p:txBody>
          <a:bodyPr/>
          <a:lstStyle/>
          <a:p>
            <a:fld id="{2CD7395A-1EFF-494F-84D6-50FECF7142F9}" type="slidenum">
              <a:rPr lang="zh-CN" altLang="en-US" smtClean="0"/>
              <a:t>5</a:t>
            </a:fld>
            <a:endParaRPr lang="zh-CN" altLang="en-US"/>
          </a:p>
        </p:txBody>
      </p:sp>
    </p:spTree>
    <p:extLst>
      <p:ext uri="{BB962C8B-B14F-4D97-AF65-F5344CB8AC3E}">
        <p14:creationId xmlns:p14="http://schemas.microsoft.com/office/powerpoint/2010/main" val="2403880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Research Questions</a:t>
            </a:r>
          </a:p>
        </p:txBody>
      </p:sp>
      <p:sp>
        <p:nvSpPr>
          <p:cNvPr id="6" name="文本框 5">
            <a:extLst>
              <a:ext uri="{FF2B5EF4-FFF2-40B4-BE49-F238E27FC236}">
                <a16:creationId xmlns:a16="http://schemas.microsoft.com/office/drawing/2014/main" id="{944E8F79-E63A-446C-951E-433EF16A75E6}"/>
              </a:ext>
            </a:extLst>
          </p:cNvPr>
          <p:cNvSpPr txBox="1"/>
          <p:nvPr/>
        </p:nvSpPr>
        <p:spPr>
          <a:xfrm>
            <a:off x="838200" y="2142225"/>
            <a:ext cx="10663989" cy="2862322"/>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000" b="0" i="0" u="none" strike="noStrike" baseline="0" dirty="0">
                <a:solidFill>
                  <a:srgbClr val="FF0000"/>
                </a:solidFill>
                <a:latin typeface="NimbusRomNo9L-Regu"/>
              </a:rPr>
              <a:t>RQ1</a:t>
            </a:r>
            <a:r>
              <a:rPr lang="en-US" altLang="zh-CN" sz="2000" b="0" i="0" u="none" strike="noStrike" baseline="0" dirty="0">
                <a:latin typeface="NimbusRomNo9L-Regu"/>
              </a:rPr>
              <a:t>: </a:t>
            </a:r>
          </a:p>
          <a:p>
            <a:pPr algn="just"/>
            <a:r>
              <a:rPr lang="en-US" altLang="zh-CN" sz="2000" b="0" i="0" u="none" strike="noStrike" baseline="0" dirty="0">
                <a:latin typeface="NimbusRomNo9L-Regu"/>
              </a:rPr>
              <a:t>What’s the impact of CPU multithreading on the effectiveness variance (e.g., accuracy) in training DL systems?</a:t>
            </a:r>
          </a:p>
          <a:p>
            <a:pPr algn="just"/>
            <a:endParaRPr lang="en-US" altLang="zh-CN" sz="2000" b="0" i="0" u="none" strike="noStrike" baseline="0" dirty="0">
              <a:latin typeface="NimbusRomNo9L-Regu"/>
            </a:endParaRPr>
          </a:p>
          <a:p>
            <a:pPr marL="342900" indent="-342900" algn="just">
              <a:buFont typeface="Arial" panose="020B0604020202020204" pitchFamily="34" charset="0"/>
              <a:buChar char="•"/>
            </a:pPr>
            <a:r>
              <a:rPr lang="en-US" altLang="zh-CN" sz="2000" b="0" i="0" u="none" strike="noStrike" baseline="0" dirty="0">
                <a:solidFill>
                  <a:srgbClr val="FF0000"/>
                </a:solidFill>
                <a:latin typeface="NimbusRomNo9L-Regu"/>
              </a:rPr>
              <a:t>RQ2</a:t>
            </a:r>
            <a:r>
              <a:rPr lang="en-US" altLang="zh-CN" sz="2000" b="0" i="0" u="none" strike="noStrike" baseline="0" dirty="0">
                <a:latin typeface="NimbusRomNo9L-Regu"/>
              </a:rPr>
              <a:t>: </a:t>
            </a:r>
          </a:p>
          <a:p>
            <a:pPr algn="just"/>
            <a:r>
              <a:rPr lang="en-US" altLang="zh-CN" sz="2000" b="0" i="0" u="none" strike="noStrike" baseline="0" dirty="0">
                <a:latin typeface="NimbusRomNo9L-Regu"/>
              </a:rPr>
              <a:t>What’s the impact of CPU multithreading on the time variance in training DL systems?</a:t>
            </a:r>
          </a:p>
          <a:p>
            <a:pPr algn="just"/>
            <a:endParaRPr lang="en-US" altLang="zh-CN" sz="2000" dirty="0">
              <a:latin typeface="NimbusRomNo9L-Regu"/>
            </a:endParaRPr>
          </a:p>
          <a:p>
            <a:pPr marL="342900" indent="-342900" algn="just">
              <a:buFont typeface="Arial" panose="020B0604020202020204" pitchFamily="34" charset="0"/>
              <a:buChar char="•"/>
            </a:pPr>
            <a:r>
              <a:rPr lang="en-US" altLang="zh-CN" sz="2000" b="0" i="0" u="none" strike="noStrike" baseline="0" dirty="0">
                <a:solidFill>
                  <a:srgbClr val="FF0000"/>
                </a:solidFill>
                <a:latin typeface="NimbusRomNo9L-Regu"/>
              </a:rPr>
              <a:t>RQ3</a:t>
            </a:r>
            <a:r>
              <a:rPr lang="en-US" altLang="zh-CN" sz="2000" b="0" i="0" u="none" strike="noStrike" baseline="0" dirty="0">
                <a:latin typeface="NimbusRomNo9L-Regu"/>
              </a:rPr>
              <a:t>: </a:t>
            </a:r>
          </a:p>
          <a:p>
            <a:pPr algn="just"/>
            <a:r>
              <a:rPr lang="en-US" altLang="zh-CN" sz="2000" b="0" i="0" u="none" strike="noStrike" baseline="0" dirty="0">
                <a:latin typeface="NimbusRomNo9L-Regu"/>
              </a:rPr>
              <a:t>How many collected DL projects in GitHub clearly mentioned software and hardware requirements?</a:t>
            </a:r>
            <a:endParaRPr lang="zh-CN" altLang="en-US" sz="2000" dirty="0">
              <a:latin typeface="NimbusRomNo9L-Regu"/>
            </a:endParaRPr>
          </a:p>
        </p:txBody>
      </p:sp>
      <p:sp>
        <p:nvSpPr>
          <p:cNvPr id="3" name="灯片编号占位符 2">
            <a:extLst>
              <a:ext uri="{FF2B5EF4-FFF2-40B4-BE49-F238E27FC236}">
                <a16:creationId xmlns:a16="http://schemas.microsoft.com/office/drawing/2014/main" id="{F3F1FAD5-5C55-434D-B8C1-CF7BDEBCF8D6}"/>
              </a:ext>
            </a:extLst>
          </p:cNvPr>
          <p:cNvSpPr>
            <a:spLocks noGrp="1"/>
          </p:cNvSpPr>
          <p:nvPr>
            <p:ph type="sldNum" sz="quarter" idx="12"/>
          </p:nvPr>
        </p:nvSpPr>
        <p:spPr/>
        <p:txBody>
          <a:bodyPr/>
          <a:lstStyle/>
          <a:p>
            <a:fld id="{2CD7395A-1EFF-494F-84D6-50FECF7142F9}" type="slidenum">
              <a:rPr lang="zh-CN" altLang="en-US" smtClean="0"/>
              <a:t>6</a:t>
            </a:fld>
            <a:endParaRPr lang="zh-CN" altLang="en-US"/>
          </a:p>
        </p:txBody>
      </p:sp>
    </p:spTree>
    <p:extLst>
      <p:ext uri="{BB962C8B-B14F-4D97-AF65-F5344CB8AC3E}">
        <p14:creationId xmlns:p14="http://schemas.microsoft.com/office/powerpoint/2010/main" val="54556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Contributions</a:t>
            </a:r>
            <a:endParaRPr lang="zh-CN" altLang="en-US" sz="3200" b="1" dirty="0">
              <a:latin typeface="Microsoft YaHei Light" panose="020B0502040204020203" pitchFamily="34" charset="-122"/>
              <a:ea typeface="Microsoft YaHei Light" panose="020B0502040204020203" pitchFamily="34" charset="-122"/>
            </a:endParaRPr>
          </a:p>
        </p:txBody>
      </p:sp>
      <p:sp>
        <p:nvSpPr>
          <p:cNvPr id="3" name="内容占位符 2">
            <a:extLst>
              <a:ext uri="{FF2B5EF4-FFF2-40B4-BE49-F238E27FC236}">
                <a16:creationId xmlns:a16="http://schemas.microsoft.com/office/drawing/2014/main" id="{A604996A-55C2-4A31-82E9-A186E37CF615}"/>
              </a:ext>
            </a:extLst>
          </p:cNvPr>
          <p:cNvSpPr>
            <a:spLocks noGrp="1"/>
          </p:cNvSpPr>
          <p:nvPr>
            <p:ph idx="1"/>
          </p:nvPr>
        </p:nvSpPr>
        <p:spPr/>
        <p:txBody>
          <a:bodyPr>
            <a:normAutofit/>
          </a:bodyPr>
          <a:lstStyle/>
          <a:p>
            <a:r>
              <a:rPr lang="en-US" altLang="zh-CN" sz="2000" dirty="0">
                <a:latin typeface="NimbusRomNo9L-Regu"/>
                <a:ea typeface="Microsoft YaHei Light" panose="020B0502040204020203" pitchFamily="34" charset="-122"/>
                <a:cs typeface="Microsoft GothicNeo" panose="020B0503020000020004" pitchFamily="34" charset="-127"/>
              </a:rPr>
              <a:t>An experimental framework based on VirtualBox for analyzing the impact of CPU multithreading on training DL systems</a:t>
            </a:r>
          </a:p>
          <a:p>
            <a:endParaRPr lang="en-US" altLang="zh-CN" sz="2000" dirty="0">
              <a:latin typeface="NimbusRomNo9L-Regu"/>
              <a:ea typeface="Microsoft YaHei Light" panose="020B0502040204020203" pitchFamily="34" charset="-122"/>
              <a:cs typeface="Microsoft GothicNeo" panose="020B0503020000020004" pitchFamily="34" charset="-127"/>
            </a:endParaRPr>
          </a:p>
          <a:p>
            <a:r>
              <a:rPr lang="en-US" altLang="zh-CN" sz="2000" dirty="0">
                <a:latin typeface="NimbusRomNo9L-Regu"/>
                <a:ea typeface="Microsoft YaHei Light" panose="020B0502040204020203" pitchFamily="34" charset="-122"/>
                <a:cs typeface="Microsoft GothicNeo" panose="020B0503020000020004" pitchFamily="34" charset="-127"/>
              </a:rPr>
              <a:t>Six findings obtained from our experiments and examination on GitHub DL projects</a:t>
            </a:r>
          </a:p>
          <a:p>
            <a:endParaRPr lang="en-US" altLang="zh-CN" sz="2000" dirty="0">
              <a:latin typeface="NimbusRomNo9L-Regu"/>
              <a:ea typeface="Microsoft YaHei Light" panose="020B0502040204020203" pitchFamily="34" charset="-122"/>
              <a:cs typeface="Microsoft GothicNeo" panose="020B0503020000020004" pitchFamily="34" charset="-127"/>
            </a:endParaRPr>
          </a:p>
          <a:p>
            <a:r>
              <a:rPr lang="en-US" altLang="zh-CN" sz="2000" dirty="0">
                <a:latin typeface="NimbusRomNo9L-Regu"/>
                <a:ea typeface="Microsoft YaHei Light" panose="020B0502040204020203" pitchFamily="34" charset="-122"/>
                <a:cs typeface="Microsoft GothicNeo" panose="020B0503020000020004" pitchFamily="34" charset="-127"/>
              </a:rPr>
              <a:t>Five implications to DL researchers and practitioners according to our findings</a:t>
            </a:r>
          </a:p>
          <a:p>
            <a:endParaRPr lang="en-US" altLang="zh-CN" sz="2000" dirty="0">
              <a:latin typeface="NimbusRomNo9L-Regu"/>
              <a:ea typeface="Microsoft YaHei Light" panose="020B0502040204020203" pitchFamily="34" charset="-122"/>
              <a:cs typeface="Microsoft GothicNeo" panose="020B0503020000020004" pitchFamily="34" charset="-127"/>
            </a:endParaRPr>
          </a:p>
          <a:p>
            <a:r>
              <a:rPr lang="en-US" altLang="zh-CN" sz="2000" dirty="0">
                <a:latin typeface="NimbusRomNo9L-Regu"/>
                <a:ea typeface="Microsoft YaHei Light" panose="020B0502040204020203" pitchFamily="34" charset="-122"/>
                <a:cs typeface="Microsoft GothicNeo" panose="020B0503020000020004" pitchFamily="34" charset="-127"/>
              </a:rPr>
              <a:t>Released the research data (</a:t>
            </a:r>
            <a:r>
              <a:rPr lang="en-US" altLang="zh-CN" sz="2000" dirty="0">
                <a:latin typeface="NimbusRomNo9L-Regu"/>
                <a:ea typeface="Microsoft YaHei Light" panose="020B0502040204020203" pitchFamily="34" charset="-122"/>
                <a:cs typeface="Microsoft GothicNeo" panose="020B0503020000020004" pitchFamily="34" charset="-127"/>
                <a:hlinkClick r:id="rId2"/>
              </a:rPr>
              <a:t>https://github:com/DeterministicDeepLearning</a:t>
            </a:r>
            <a:r>
              <a:rPr lang="en-US" altLang="zh-CN" sz="2000" dirty="0">
                <a:latin typeface="NimbusRomNo9L-Regu"/>
                <a:ea typeface="Microsoft YaHei Light" panose="020B0502040204020203" pitchFamily="34" charset="-122"/>
                <a:cs typeface="Microsoft GothicNeo" panose="020B0503020000020004" pitchFamily="34" charset="-127"/>
              </a:rPr>
              <a:t>)</a:t>
            </a:r>
          </a:p>
        </p:txBody>
      </p:sp>
      <p:sp>
        <p:nvSpPr>
          <p:cNvPr id="4" name="灯片编号占位符 3">
            <a:extLst>
              <a:ext uri="{FF2B5EF4-FFF2-40B4-BE49-F238E27FC236}">
                <a16:creationId xmlns:a16="http://schemas.microsoft.com/office/drawing/2014/main" id="{30DD9C3D-DA93-4871-A24F-13A5B079C207}"/>
              </a:ext>
            </a:extLst>
          </p:cNvPr>
          <p:cNvSpPr>
            <a:spLocks noGrp="1"/>
          </p:cNvSpPr>
          <p:nvPr>
            <p:ph type="sldNum" sz="quarter" idx="12"/>
          </p:nvPr>
        </p:nvSpPr>
        <p:spPr/>
        <p:txBody>
          <a:bodyPr/>
          <a:lstStyle/>
          <a:p>
            <a:fld id="{2CD7395A-1EFF-494F-84D6-50FECF7142F9}" type="slidenum">
              <a:rPr lang="zh-CN" altLang="en-US" smtClean="0"/>
              <a:t>7</a:t>
            </a:fld>
            <a:endParaRPr lang="zh-CN" altLang="en-US"/>
          </a:p>
        </p:txBody>
      </p:sp>
    </p:spTree>
    <p:extLst>
      <p:ext uri="{BB962C8B-B14F-4D97-AF65-F5344CB8AC3E}">
        <p14:creationId xmlns:p14="http://schemas.microsoft.com/office/powerpoint/2010/main" val="3588936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Data Collection and Aggregation</a:t>
            </a:r>
            <a:endParaRPr lang="zh-CN" altLang="en-US" sz="3200" b="1" dirty="0">
              <a:latin typeface="Microsoft YaHei Light" panose="020B0502040204020203"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49E021AF-F5E6-4163-BA55-AAAF3894F92C}"/>
              </a:ext>
            </a:extLst>
          </p:cNvPr>
          <p:cNvPicPr>
            <a:picLocks noChangeAspect="1"/>
          </p:cNvPicPr>
          <p:nvPr/>
        </p:nvPicPr>
        <p:blipFill>
          <a:blip r:embed="rId2"/>
          <a:stretch>
            <a:fillRect/>
          </a:stretch>
        </p:blipFill>
        <p:spPr>
          <a:xfrm>
            <a:off x="3520371" y="3429000"/>
            <a:ext cx="5151258" cy="1613997"/>
          </a:xfrm>
          <a:prstGeom prst="rect">
            <a:avLst/>
          </a:prstGeom>
        </p:spPr>
      </p:pic>
      <p:sp>
        <p:nvSpPr>
          <p:cNvPr id="6" name="文本框 5">
            <a:extLst>
              <a:ext uri="{FF2B5EF4-FFF2-40B4-BE49-F238E27FC236}">
                <a16:creationId xmlns:a16="http://schemas.microsoft.com/office/drawing/2014/main" id="{10F5652B-32FF-4001-AA85-100C4F0A6610}"/>
              </a:ext>
            </a:extLst>
          </p:cNvPr>
          <p:cNvSpPr txBox="1"/>
          <p:nvPr/>
        </p:nvSpPr>
        <p:spPr>
          <a:xfrm>
            <a:off x="1571675" y="2030511"/>
            <a:ext cx="9549405" cy="1015663"/>
          </a:xfrm>
          <a:prstGeom prst="rect">
            <a:avLst/>
          </a:prstGeom>
          <a:noFill/>
        </p:spPr>
        <p:txBody>
          <a:bodyPr wrap="square" rtlCol="0">
            <a:spAutoFit/>
          </a:bodyPr>
          <a:lstStyle/>
          <a:p>
            <a:r>
              <a:rPr lang="en-US" altLang="zh-CN" sz="2000" dirty="0">
                <a:latin typeface="NimbusRomNo9L-Regu"/>
                <a:cs typeface="Arial" panose="020B0604020202020204" pitchFamily="34" charset="0"/>
              </a:rPr>
              <a:t>To collect our research data, we manually search projects with </a:t>
            </a:r>
            <a:r>
              <a:rPr lang="en-US" altLang="zh-CN" sz="2000" dirty="0">
                <a:solidFill>
                  <a:srgbClr val="FF0000"/>
                </a:solidFill>
                <a:latin typeface="NimbusRomNo9L-Regu"/>
                <a:cs typeface="Arial" panose="020B0604020202020204" pitchFamily="34" charset="0"/>
              </a:rPr>
              <a:t>more than 200 stars</a:t>
            </a:r>
            <a:r>
              <a:rPr lang="en-US" altLang="zh-CN" sz="2000" dirty="0">
                <a:latin typeface="NimbusRomNo9L-Regu"/>
                <a:cs typeface="Arial" panose="020B0604020202020204" pitchFamily="34" charset="0"/>
              </a:rPr>
              <a:t> in </a:t>
            </a:r>
            <a:r>
              <a:rPr lang="en-US" altLang="zh-CN" sz="2000" dirty="0">
                <a:solidFill>
                  <a:srgbClr val="FF0000"/>
                </a:solidFill>
                <a:latin typeface="NimbusRomNo9L-Regu"/>
                <a:cs typeface="Arial" panose="020B0604020202020204" pitchFamily="34" charset="0"/>
              </a:rPr>
              <a:t>GitHub</a:t>
            </a:r>
            <a:r>
              <a:rPr lang="en-US" altLang="zh-CN" sz="2000" dirty="0">
                <a:latin typeface="NimbusRomNo9L-Regu"/>
                <a:cs typeface="Arial" panose="020B0604020202020204" pitchFamily="34" charset="0"/>
              </a:rPr>
              <a:t> using two keywords, i.e., </a:t>
            </a:r>
            <a:r>
              <a:rPr lang="en-US" altLang="zh-CN" sz="2000" dirty="0">
                <a:solidFill>
                  <a:srgbClr val="FF0000"/>
                </a:solidFill>
                <a:latin typeface="NimbusRomNo9L-Regu"/>
                <a:cs typeface="Arial" panose="020B0604020202020204" pitchFamily="34" charset="0"/>
              </a:rPr>
              <a:t>deep learning </a:t>
            </a:r>
            <a:r>
              <a:rPr lang="en-US" altLang="zh-CN" sz="2000" dirty="0">
                <a:latin typeface="NimbusRomNo9L-Regu"/>
                <a:cs typeface="Arial" panose="020B0604020202020204" pitchFamily="34" charset="0"/>
              </a:rPr>
              <a:t>and </a:t>
            </a:r>
            <a:r>
              <a:rPr lang="en-US" altLang="zh-CN" sz="2000" dirty="0">
                <a:solidFill>
                  <a:srgbClr val="FF0000"/>
                </a:solidFill>
                <a:latin typeface="NimbusRomNo9L-Regu"/>
                <a:cs typeface="Arial" panose="020B0604020202020204" pitchFamily="34" charset="0"/>
              </a:rPr>
              <a:t>neural network</a:t>
            </a:r>
            <a:r>
              <a:rPr lang="en-US" altLang="zh-CN" sz="2000" dirty="0">
                <a:latin typeface="NimbusRomNo9L-Regu"/>
                <a:cs typeface="Arial" panose="020B0604020202020204" pitchFamily="34" charset="0"/>
              </a:rPr>
              <a:t>. After initial filtering, we gather a total of 1,610 projects, as shown in TABLE I.</a:t>
            </a:r>
            <a:endParaRPr lang="zh-CN" altLang="en-US" sz="2000" dirty="0">
              <a:latin typeface="NimbusRomNo9L-Regu"/>
              <a:cs typeface="Arial" panose="020B0604020202020204" pitchFamily="34" charset="0"/>
            </a:endParaRPr>
          </a:p>
        </p:txBody>
      </p:sp>
      <p:sp>
        <p:nvSpPr>
          <p:cNvPr id="3" name="灯片编号占位符 2">
            <a:extLst>
              <a:ext uri="{FF2B5EF4-FFF2-40B4-BE49-F238E27FC236}">
                <a16:creationId xmlns:a16="http://schemas.microsoft.com/office/drawing/2014/main" id="{CD9FECC7-87E0-45A2-82D2-9B7819BD923D}"/>
              </a:ext>
            </a:extLst>
          </p:cNvPr>
          <p:cNvSpPr>
            <a:spLocks noGrp="1"/>
          </p:cNvSpPr>
          <p:nvPr>
            <p:ph type="sldNum" sz="quarter" idx="12"/>
          </p:nvPr>
        </p:nvSpPr>
        <p:spPr/>
        <p:txBody>
          <a:bodyPr/>
          <a:lstStyle/>
          <a:p>
            <a:fld id="{2CD7395A-1EFF-494F-84D6-50FECF7142F9}" type="slidenum">
              <a:rPr lang="zh-CN" altLang="en-US" smtClean="0"/>
              <a:t>8</a:t>
            </a:fld>
            <a:endParaRPr lang="zh-CN" altLang="en-US"/>
          </a:p>
        </p:txBody>
      </p:sp>
    </p:spTree>
    <p:extLst>
      <p:ext uri="{BB962C8B-B14F-4D97-AF65-F5344CB8AC3E}">
        <p14:creationId xmlns:p14="http://schemas.microsoft.com/office/powerpoint/2010/main" val="564773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D0B2F-9533-48E1-B46B-47435640F5CF}"/>
              </a:ext>
            </a:extLst>
          </p:cNvPr>
          <p:cNvSpPr>
            <a:spLocks noGrp="1"/>
          </p:cNvSpPr>
          <p:nvPr>
            <p:ph type="title"/>
          </p:nvPr>
        </p:nvSpPr>
        <p:spPr/>
        <p:txBody>
          <a:bodyPr>
            <a:normAutofit/>
          </a:bodyPr>
          <a:lstStyle/>
          <a:p>
            <a:r>
              <a:rPr lang="en-US" altLang="zh-CN" sz="3200" b="1" dirty="0">
                <a:latin typeface="Microsoft YaHei Light" panose="020B0502040204020203" pitchFamily="34" charset="-122"/>
                <a:ea typeface="Microsoft YaHei Light" panose="020B0502040204020203" pitchFamily="34" charset="-122"/>
              </a:rPr>
              <a:t>Data Collection and Aggregation</a:t>
            </a:r>
            <a:endParaRPr lang="zh-CN" altLang="en-US" sz="3200" b="1" dirty="0">
              <a:latin typeface="Microsoft YaHei Light" panose="020B0502040204020203" pitchFamily="34" charset="-122"/>
              <a:ea typeface="Microsoft YaHei Light" panose="020B0502040204020203" pitchFamily="34" charset="-122"/>
            </a:endParaRPr>
          </a:p>
        </p:txBody>
      </p:sp>
      <p:pic>
        <p:nvPicPr>
          <p:cNvPr id="4" name="图片 3">
            <a:extLst>
              <a:ext uri="{FF2B5EF4-FFF2-40B4-BE49-F238E27FC236}">
                <a16:creationId xmlns:a16="http://schemas.microsoft.com/office/drawing/2014/main" id="{9C0E36E4-C40D-46F6-9B6F-F34787328FB1}"/>
              </a:ext>
            </a:extLst>
          </p:cNvPr>
          <p:cNvPicPr>
            <a:picLocks noChangeAspect="1"/>
          </p:cNvPicPr>
          <p:nvPr/>
        </p:nvPicPr>
        <p:blipFill>
          <a:blip r:embed="rId2"/>
          <a:stretch>
            <a:fillRect/>
          </a:stretch>
        </p:blipFill>
        <p:spPr>
          <a:xfrm>
            <a:off x="2585602" y="3592792"/>
            <a:ext cx="7020795" cy="2428103"/>
          </a:xfrm>
          <a:prstGeom prst="rect">
            <a:avLst/>
          </a:prstGeom>
        </p:spPr>
      </p:pic>
      <p:sp>
        <p:nvSpPr>
          <p:cNvPr id="5" name="文本框 4">
            <a:extLst>
              <a:ext uri="{FF2B5EF4-FFF2-40B4-BE49-F238E27FC236}">
                <a16:creationId xmlns:a16="http://schemas.microsoft.com/office/drawing/2014/main" id="{6EF10E99-DF57-4D67-9C64-5A8629027C67}"/>
              </a:ext>
            </a:extLst>
          </p:cNvPr>
          <p:cNvSpPr txBox="1"/>
          <p:nvPr/>
        </p:nvSpPr>
        <p:spPr>
          <a:xfrm>
            <a:off x="1571675" y="1905623"/>
            <a:ext cx="8190163" cy="1015663"/>
          </a:xfrm>
          <a:prstGeom prst="rect">
            <a:avLst/>
          </a:prstGeom>
          <a:noFill/>
        </p:spPr>
        <p:txBody>
          <a:bodyPr wrap="square" rtlCol="0">
            <a:spAutoFit/>
          </a:bodyPr>
          <a:lstStyle/>
          <a:p>
            <a:pPr marL="457200" indent="-457200" algn="l">
              <a:buFont typeface="Arial" panose="020B0604020202020204" pitchFamily="34" charset="0"/>
              <a:buChar char="•"/>
            </a:pPr>
            <a:r>
              <a:rPr lang="en-US" altLang="zh-CN" sz="2000" b="0" i="0" u="none" strike="noStrike" baseline="0" dirty="0">
                <a:latin typeface="NimbusRomNo9L-Regu"/>
                <a:ea typeface="Microsoft YaHei Light" panose="020B0502040204020203" pitchFamily="34" charset="-122"/>
              </a:rPr>
              <a:t>Data Clean (e.g., excluding non-DL projects) </a:t>
            </a:r>
          </a:p>
          <a:p>
            <a:pPr marL="457200" indent="-457200" algn="l">
              <a:buFont typeface="Arial" panose="020B0604020202020204" pitchFamily="34" charset="0"/>
              <a:buChar char="•"/>
            </a:pPr>
            <a:r>
              <a:rPr lang="en-US" altLang="zh-CN" sz="2000" dirty="0">
                <a:latin typeface="NimbusRomNo9L-Regu"/>
                <a:ea typeface="Microsoft YaHei Light" panose="020B0502040204020203" pitchFamily="34" charset="-122"/>
              </a:rPr>
              <a:t>Examined DL Projects (e.g., networks, frameworks, and languages)</a:t>
            </a:r>
          </a:p>
          <a:p>
            <a:pPr marL="457200" indent="-457200" algn="l">
              <a:buFont typeface="Arial" panose="020B0604020202020204" pitchFamily="34" charset="0"/>
              <a:buChar char="•"/>
            </a:pPr>
            <a:r>
              <a:rPr lang="en-US" altLang="zh-CN" sz="2000" b="0" i="0" u="none" strike="noStrike" baseline="0" dirty="0">
                <a:latin typeface="NimbusRomNo9L-Regu"/>
                <a:ea typeface="Microsoft YaHei Light" panose="020B0502040204020203" pitchFamily="34" charset="-122"/>
              </a:rPr>
              <a:t>Examine Requirements (software and hardware requirements)</a:t>
            </a:r>
            <a:endParaRPr lang="zh-CN" altLang="en-US" sz="2000" dirty="0">
              <a:latin typeface="NimbusRomNo9L-Regu"/>
              <a:ea typeface="Microsoft YaHei Light" panose="020B0502040204020203" pitchFamily="34" charset="-122"/>
            </a:endParaRPr>
          </a:p>
        </p:txBody>
      </p:sp>
      <p:sp>
        <p:nvSpPr>
          <p:cNvPr id="6" name="矩形 5">
            <a:extLst>
              <a:ext uri="{FF2B5EF4-FFF2-40B4-BE49-F238E27FC236}">
                <a16:creationId xmlns:a16="http://schemas.microsoft.com/office/drawing/2014/main" id="{2AB7763D-BB23-476C-8D87-15BFD095F9B5}"/>
              </a:ext>
            </a:extLst>
          </p:cNvPr>
          <p:cNvSpPr/>
          <p:nvPr/>
        </p:nvSpPr>
        <p:spPr>
          <a:xfrm>
            <a:off x="2777891" y="4635324"/>
            <a:ext cx="1811115" cy="661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BDBB713-3340-4F95-9F2E-2EF5A72663A7}"/>
              </a:ext>
            </a:extLst>
          </p:cNvPr>
          <p:cNvSpPr/>
          <p:nvPr/>
        </p:nvSpPr>
        <p:spPr>
          <a:xfrm>
            <a:off x="4802636" y="4635323"/>
            <a:ext cx="2281219" cy="661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31779B3-8035-4E52-8FEE-BB7C51D9553E}"/>
              </a:ext>
            </a:extLst>
          </p:cNvPr>
          <p:cNvSpPr/>
          <p:nvPr/>
        </p:nvSpPr>
        <p:spPr>
          <a:xfrm>
            <a:off x="7297484" y="4635323"/>
            <a:ext cx="1710591" cy="254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6E7281C-28E9-4012-B1CC-23136005C826}"/>
              </a:ext>
            </a:extLst>
          </p:cNvPr>
          <p:cNvSpPr>
            <a:spLocks noGrp="1"/>
          </p:cNvSpPr>
          <p:nvPr>
            <p:ph type="sldNum" sz="quarter" idx="12"/>
          </p:nvPr>
        </p:nvSpPr>
        <p:spPr/>
        <p:txBody>
          <a:bodyPr/>
          <a:lstStyle/>
          <a:p>
            <a:fld id="{2CD7395A-1EFF-494F-84D6-50FECF7142F9}" type="slidenum">
              <a:rPr lang="zh-CN" altLang="en-US" smtClean="0"/>
              <a:t>9</a:t>
            </a:fld>
            <a:endParaRPr lang="zh-CN" altLang="en-US"/>
          </a:p>
        </p:txBody>
      </p:sp>
    </p:spTree>
    <p:extLst>
      <p:ext uri="{BB962C8B-B14F-4D97-AF65-F5344CB8AC3E}">
        <p14:creationId xmlns:p14="http://schemas.microsoft.com/office/powerpoint/2010/main" val="10696535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2413</TotalTime>
  <Words>1648</Words>
  <Application>Microsoft Office PowerPoint</Application>
  <PresentationFormat>宽屏</PresentationFormat>
  <Paragraphs>169</Paragraphs>
  <Slides>27</Slides>
  <Notes>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Microsoft YaHei Light</vt:lpstr>
      <vt:lpstr>NimbusMonL-Regu</vt:lpstr>
      <vt:lpstr>NimbusRomNo9L-Medi</vt:lpstr>
      <vt:lpstr>NimbusRomNo9L-Regu</vt:lpstr>
      <vt:lpstr>NimbusRomNo9L-ReguItal</vt:lpstr>
      <vt:lpstr>等线</vt:lpstr>
      <vt:lpstr>等线 Light</vt:lpstr>
      <vt:lpstr>Arial</vt:lpstr>
      <vt:lpstr>Arial Rounded MT Bold</vt:lpstr>
      <vt:lpstr>Wingdings</vt:lpstr>
      <vt:lpstr>Office 主题​​</vt:lpstr>
      <vt:lpstr>Nondeterministic Impact of CPU Multithreading on Training Deep Learning Systems</vt:lpstr>
      <vt:lpstr>Motivation</vt:lpstr>
      <vt:lpstr>Motivation</vt:lpstr>
      <vt:lpstr>Motivation</vt:lpstr>
      <vt:lpstr>Experimental Framework</vt:lpstr>
      <vt:lpstr>Research Questions</vt:lpstr>
      <vt:lpstr>Contributions</vt:lpstr>
      <vt:lpstr>Data Collection and Aggregation</vt:lpstr>
      <vt:lpstr>Data Collection and Aggregation</vt:lpstr>
      <vt:lpstr>Our Experimental Framework</vt:lpstr>
      <vt:lpstr>Our Experimental Framework</vt:lpstr>
      <vt:lpstr>Our Experimental Framework</vt:lpstr>
      <vt:lpstr>Our Experimental Framework</vt:lpstr>
      <vt:lpstr>Results and Analysis</vt:lpstr>
      <vt:lpstr>Results and Analysis</vt:lpstr>
      <vt:lpstr>Results and Analysis</vt:lpstr>
      <vt:lpstr>Results and Analysis</vt:lpstr>
      <vt:lpstr>Results and Analysis</vt:lpstr>
      <vt:lpstr>Results and Analysis</vt:lpstr>
      <vt:lpstr>Results and Analysis</vt:lpstr>
      <vt:lpstr>Results and Analysis</vt:lpstr>
      <vt:lpstr>Implications for DL Researchers and Practioners</vt:lpstr>
      <vt:lpstr>Implications for DL Researchers and Practioners</vt:lpstr>
      <vt:lpstr>Implications for DL Researchers and Practioners</vt:lpstr>
      <vt:lpstr>Contributions</vt:lpstr>
      <vt:lpstr>Future Work</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Nondeterministic Impact of CPU Multithreading on Training Deep Learning Systems</dc:title>
  <dc:creator>Xiao Guanping</dc:creator>
  <cp:lastModifiedBy>Xiao Guanping</cp:lastModifiedBy>
  <cp:revision>177</cp:revision>
  <dcterms:created xsi:type="dcterms:W3CDTF">2021-10-08T01:22:24Z</dcterms:created>
  <dcterms:modified xsi:type="dcterms:W3CDTF">2021-10-27T03:28:37Z</dcterms:modified>
</cp:coreProperties>
</file>